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872" r:id="rId5"/>
    <p:sldMasterId id="2147483884" r:id="rId6"/>
    <p:sldMasterId id="2147483896" r:id="rId7"/>
    <p:sldMasterId id="2147483967" r:id="rId8"/>
    <p:sldMasterId id="2147483979" r:id="rId9"/>
  </p:sldMasterIdLst>
  <p:notesMasterIdLst>
    <p:notesMasterId r:id="rId70"/>
  </p:notesMasterIdLst>
  <p:handoutMasterIdLst>
    <p:handoutMasterId r:id="rId71"/>
  </p:handoutMasterIdLst>
  <p:sldIdLst>
    <p:sldId id="258" r:id="rId10"/>
    <p:sldId id="259" r:id="rId11"/>
    <p:sldId id="261" r:id="rId12"/>
    <p:sldId id="263" r:id="rId13"/>
    <p:sldId id="280" r:id="rId14"/>
    <p:sldId id="264" r:id="rId15"/>
    <p:sldId id="267" r:id="rId16"/>
    <p:sldId id="336" r:id="rId17"/>
    <p:sldId id="335" r:id="rId18"/>
    <p:sldId id="272" r:id="rId19"/>
    <p:sldId id="269" r:id="rId20"/>
    <p:sldId id="333" r:id="rId21"/>
    <p:sldId id="338" r:id="rId22"/>
    <p:sldId id="337" r:id="rId23"/>
    <p:sldId id="271" r:id="rId24"/>
    <p:sldId id="274" r:id="rId25"/>
    <p:sldId id="279" r:id="rId26"/>
    <p:sldId id="276" r:id="rId27"/>
    <p:sldId id="347" r:id="rId28"/>
    <p:sldId id="342" r:id="rId29"/>
    <p:sldId id="343" r:id="rId30"/>
    <p:sldId id="330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4" r:id="rId39"/>
    <p:sldId id="296" r:id="rId40"/>
    <p:sldId id="297" r:id="rId41"/>
    <p:sldId id="298" r:id="rId42"/>
    <p:sldId id="304" r:id="rId43"/>
    <p:sldId id="331" r:id="rId44"/>
    <p:sldId id="305" r:id="rId45"/>
    <p:sldId id="307" r:id="rId46"/>
    <p:sldId id="308" r:id="rId47"/>
    <p:sldId id="351" r:id="rId48"/>
    <p:sldId id="348" r:id="rId49"/>
    <p:sldId id="310" r:id="rId50"/>
    <p:sldId id="311" r:id="rId51"/>
    <p:sldId id="370" r:id="rId52"/>
    <p:sldId id="375" r:id="rId53"/>
    <p:sldId id="312" r:id="rId54"/>
    <p:sldId id="315" r:id="rId55"/>
    <p:sldId id="316" r:id="rId56"/>
    <p:sldId id="317" r:id="rId57"/>
    <p:sldId id="318" r:id="rId58"/>
    <p:sldId id="319" r:id="rId59"/>
    <p:sldId id="371" r:id="rId60"/>
    <p:sldId id="322" r:id="rId61"/>
    <p:sldId id="323" r:id="rId62"/>
    <p:sldId id="324" r:id="rId63"/>
    <p:sldId id="325" r:id="rId64"/>
    <p:sldId id="326" r:id="rId65"/>
    <p:sldId id="373" r:id="rId66"/>
    <p:sldId id="376" r:id="rId67"/>
    <p:sldId id="377" r:id="rId68"/>
    <p:sldId id="327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94922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DBT and Trauma with D. Barrett and R. Sansing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1/19/2018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69492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67146-3271-488E-A9E4-65AA7452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125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DBT and Trauma with D. Barrett and R. Sansing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1/19/2018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423F-C3D2-49CF-9D66-1CB68003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01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Dilectical</a:t>
            </a:r>
            <a:r>
              <a:rPr lang="en-US" dirty="0" smtClean="0"/>
              <a:t> dilemmas</a:t>
            </a:r>
          </a:p>
          <a:p>
            <a:pPr marL="228600" indent="-228600">
              <a:buAutoNum type="arabicPeriod"/>
            </a:pPr>
            <a:r>
              <a:rPr lang="en-US" dirty="0" smtClean="0"/>
              <a:t>Emotional vulnerability and self-invalidation – modulation of emotion (over and </a:t>
            </a:r>
            <a:r>
              <a:rPr lang="en-US" dirty="0" err="1" smtClean="0"/>
              <a:t>undercontrol</a:t>
            </a:r>
            <a:r>
              <a:rPr lang="en-US" dirty="0" smtClean="0"/>
              <a:t>)</a:t>
            </a:r>
          </a:p>
          <a:p>
            <a:pPr marL="228600" indent="-228600">
              <a:buAutoNum type="arabicPeriod"/>
            </a:pPr>
            <a:r>
              <a:rPr lang="en-US" dirty="0" smtClean="0"/>
              <a:t>Apparent competence/ active passivity – about how to communicate experience/ ask for help -- metaphor of shipwrecked woman coping, and rescue plane is flying overhead (how to present?)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Crisies</a:t>
            </a:r>
            <a:r>
              <a:rPr lang="en-US" dirty="0" smtClean="0"/>
              <a:t>/grief – processing losses, trauma – pattern of impulsivity and poor judgment, chaos, related to incapacity to tolerate and process trauma vs.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423F-C3D2-49CF-9D66-1CB68003BF4F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286F-2DBC-4DF2-BCD4-1009D4DC0A9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8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FDABA-11D6-4CAE-AEAB-9FBF779851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0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FDABA-11D6-4CAE-AEAB-9FBF779851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urge surfing, distress tolerance (e.g., TIP)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423F-C3D2-49CF-9D66-1CB68003BF4F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4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Mindfulness of sensation</a:t>
            </a:r>
          </a:p>
          <a:p>
            <a:r>
              <a:rPr lang="en-US" dirty="0" smtClean="0"/>
              <a:t>Curiosity about experience</a:t>
            </a:r>
          </a:p>
          <a:p>
            <a:r>
              <a:rPr lang="en-US" dirty="0" smtClean="0"/>
              <a:t>Bring information from other mind states to locate wise mind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E6B1-0390-4126-BE71-DCFB89D73E4E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5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E6B1-0390-4126-BE71-DCFB89D73E4E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00606-9A89-674F-8FFA-A0EE3A6811AF}" type="slidenum">
              <a:rPr lang="en-US"/>
              <a:pPr/>
              <a:t>39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5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A8A8A-4B5E-5542-A2FA-4F2F54016D03}" type="slidenum">
              <a:rPr lang="en-US"/>
              <a:pPr/>
              <a:t>40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Experiential exercise: self-soothe kit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24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286F-2DBC-4DF2-BCD4-1009D4DC0A9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1/19/2018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UNC Chapel Hill School of Social Work Clinical Institute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DBT and Trauma with D. Barrett and R. Sansing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740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63B18-074F-481D-9F4C-3B1BBE04B006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AB6B2-53A9-4B04-8005-C705BE347A1C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495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23AB9-C625-45AA-AA71-2E240D9F724A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B059D-CDDB-4251-86E6-6CF8A45BBA3A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57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39BB9-77A2-48B5-8E85-5D6A3F33EC7B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9176-DD01-48D6-88D4-30BBD8B3153D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87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2">
            <a:alphaModFix/>
          </a:blip>
          <a:srcRect r="49954"/>
          <a:stretch/>
        </p:blipFill>
        <p:spPr>
          <a:xfrm>
            <a:off x="6090568" y="0"/>
            <a:ext cx="6101433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200"/>
            <a:ext cx="706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52196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914400" y="5513939"/>
            <a:ext cx="5219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14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5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3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39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68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8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41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3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0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09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4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64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0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44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3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0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6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58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2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80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7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2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09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3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5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9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8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1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227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0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4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42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3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1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365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311133" y="1114833"/>
            <a:ext cx="5569600" cy="462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32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5730200" y="62315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86483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09600" y="2949100"/>
            <a:ext cx="3566800" cy="351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133"/>
            </a:lvl1pPr>
            <a:lvl2pPr lvl="1">
              <a:spcBef>
                <a:spcPts val="0"/>
              </a:spcBef>
              <a:buSzPct val="100000"/>
              <a:defRPr sz="2133"/>
            </a:lvl2pPr>
            <a:lvl3pPr lvl="2">
              <a:spcBef>
                <a:spcPts val="0"/>
              </a:spcBef>
              <a:buSzPct val="100000"/>
              <a:defRPr sz="2133"/>
            </a:lvl3pPr>
            <a:lvl4pPr lvl="3">
              <a:spcBef>
                <a:spcPts val="0"/>
              </a:spcBef>
              <a:buSzPct val="100000"/>
              <a:defRPr sz="2133"/>
            </a:lvl4pPr>
            <a:lvl5pPr lvl="4">
              <a:spcBef>
                <a:spcPts val="0"/>
              </a:spcBef>
              <a:buSzPct val="100000"/>
              <a:defRPr sz="2133"/>
            </a:lvl5pPr>
            <a:lvl6pPr lvl="5">
              <a:spcBef>
                <a:spcPts val="0"/>
              </a:spcBef>
              <a:buSzPct val="100000"/>
              <a:defRPr sz="2133"/>
            </a:lvl6pPr>
            <a:lvl7pPr lvl="6">
              <a:spcBef>
                <a:spcPts val="0"/>
              </a:spcBef>
              <a:buSzPct val="100000"/>
              <a:defRPr sz="2133"/>
            </a:lvl7pPr>
            <a:lvl8pPr lvl="7">
              <a:spcBef>
                <a:spcPts val="0"/>
              </a:spcBef>
              <a:buSzPct val="100000"/>
              <a:defRPr sz="2133"/>
            </a:lvl8pPr>
            <a:lvl9pPr lvl="8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391208" y="2949100"/>
            <a:ext cx="3566800" cy="351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133"/>
            </a:lvl1pPr>
            <a:lvl2pPr lvl="1">
              <a:spcBef>
                <a:spcPts val="0"/>
              </a:spcBef>
              <a:buSzPct val="100000"/>
              <a:defRPr sz="2133"/>
            </a:lvl2pPr>
            <a:lvl3pPr lvl="2">
              <a:spcBef>
                <a:spcPts val="0"/>
              </a:spcBef>
              <a:buSzPct val="100000"/>
              <a:defRPr sz="2133"/>
            </a:lvl3pPr>
            <a:lvl4pPr lvl="3">
              <a:spcBef>
                <a:spcPts val="0"/>
              </a:spcBef>
              <a:buSzPct val="100000"/>
              <a:defRPr sz="2133"/>
            </a:lvl4pPr>
            <a:lvl5pPr lvl="4">
              <a:spcBef>
                <a:spcPts val="0"/>
              </a:spcBef>
              <a:buSzPct val="100000"/>
              <a:defRPr sz="2133"/>
            </a:lvl5pPr>
            <a:lvl6pPr lvl="5">
              <a:spcBef>
                <a:spcPts val="0"/>
              </a:spcBef>
              <a:buSzPct val="100000"/>
              <a:defRPr sz="2133"/>
            </a:lvl6pPr>
            <a:lvl7pPr lvl="6">
              <a:spcBef>
                <a:spcPts val="0"/>
              </a:spcBef>
              <a:buSzPct val="100000"/>
              <a:defRPr sz="2133"/>
            </a:lvl7pPr>
            <a:lvl8pPr lvl="7">
              <a:spcBef>
                <a:spcPts val="0"/>
              </a:spcBef>
              <a:buSzPct val="100000"/>
              <a:defRPr sz="2133"/>
            </a:lvl8pPr>
            <a:lvl9pPr lvl="8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1019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35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2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4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7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7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7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7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50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7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5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20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28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0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62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80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11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41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5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65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7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20755"/>
            <a:ext cx="10363200" cy="9145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43265"/>
            <a:ext cx="8534400" cy="672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6C82-F1AD-461C-BA86-083A314B6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D6F8-4B55-445F-BF6B-FBCA56C2D2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2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9616" y="274639"/>
            <a:ext cx="8942784" cy="11430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39616" y="1600201"/>
            <a:ext cx="8942784" cy="4525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6C82-F1AD-461C-BA86-083A314B6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D6F8-4B55-445F-BF6B-FBCA56C2D2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7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932723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084850"/>
            <a:ext cx="10972800" cy="4041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6C82-F1AD-461C-BA86-083A314B6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D6F8-4B55-445F-BF6B-FBCA56C2D2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9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82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6C82-F1AD-461C-BA86-083A314B6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D6F8-4B55-445F-BF6B-FBCA56C2D2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23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7144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40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8489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99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9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91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66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8112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802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45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86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626-5167-4785-B16D-FFD4920972B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98D6-9408-4A51-B731-DD1611F4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4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BE51D-2A65-4947-928C-6C172D47563C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45D4C-7482-4D72-B7D8-4BBC759236AA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263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9B17B-D6BA-45D9-BB32-F60B80BD4828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9D56C-2A93-4EDC-A4FE-24124703A93E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871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BECFE-0D66-4483-B767-93E247729E42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54710-8F7D-4550-9094-52223CC8DF45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296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CDA2A-4C11-44E2-9B74-9FD7CF5433CC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7CF-CFB0-4D8C-88CD-F8419FF9A2E2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680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4656-AB6E-4AF8-9944-212E6A406353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C21A-F076-494D-BBB7-0FC42D57F819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6526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43047-9223-475E-A3C6-0A4C467C7721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3D430-3EA0-466C-B3B3-0B6A719F5BAA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256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EB258-18E5-4DFE-AA53-BAEBE079D685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C078F-D6E5-4732-A6AD-B603DCCD5697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44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DDED8-DF5C-48A1-B2B2-E88B642A7B05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23702-3FDD-4BEC-9D48-75E952E259CA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57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4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3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6C82-F1AD-461C-BA86-083A314B6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D6F8-4B55-445F-BF6B-FBCA56C2D2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9803B20-554D-43AD-85D7-70B5E853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05166CC-B725-40B9-9FED-29EF0FF88B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545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AD83A-9AC5-4C39-818A-8C2F88CB1D36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81844-53FC-4DBB-82B1-92F6C63DD309}" type="slidenum">
              <a:rPr kumimoji="0" lang="fr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9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/imgres?imgurl=http://photoshopnews.com/wp-userdata/mona.jpg&amp;imgrefurl=http://photoshopnews.com/2006/08/02/&amp;h=206&amp;w=206&amp;sz=6&amp;hl=en&amp;start=5&amp;tbnid=zuJy0lixjoNrAM:&amp;tbnh=105&amp;tbnw=105&amp;prev=/images?q=half+smile&amp;gbv=2&amp;svnum=10&amp;hl=en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4EDhdAHrOg" TargetMode="Externa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bt-lbc.org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559837" y="1190787"/>
            <a:ext cx="1117496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The Relevance of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DBT to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Trauma Work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DAY 2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1" name="Subtitle 6"/>
          <p:cNvSpPr txBox="1">
            <a:spLocks/>
          </p:cNvSpPr>
          <p:nvPr/>
        </p:nvSpPr>
        <p:spPr>
          <a:xfrm>
            <a:off x="1818432" y="4138289"/>
            <a:ext cx="8657771" cy="28876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Two-Day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Training with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Deborah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Barrett,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PhD,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LCSW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&amp;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Robin Sansing, MSW, LCSW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3527" y="275616"/>
            <a:ext cx="957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UNC Chapel Hill School of Social Work Clinical Institute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8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99" y="776189"/>
            <a:ext cx="6591985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Samantha </a:t>
            </a:r>
          </a:p>
          <a:p>
            <a:pPr marL="0" indent="0" algn="ctr">
              <a:buNone/>
            </a:pPr>
            <a:r>
              <a:rPr lang="en-US" sz="4000" dirty="0" smtClean="0"/>
              <a:t> developing a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Case Formulation</a:t>
            </a:r>
          </a:p>
          <a:p>
            <a:pPr fontAlgn="base"/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905" y="2189076"/>
            <a:ext cx="6605095" cy="49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1680" y="455334"/>
            <a:ext cx="11232983" cy="148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Conceptualization</a:t>
            </a:r>
            <a:r>
              <a:rPr lang="en-US" sz="4000" dirty="0"/>
              <a:t> comes through finding common links through repeated chains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0208" y="2332192"/>
            <a:ext cx="5955110" cy="1275789"/>
            <a:chOff x="2838450" y="2217420"/>
            <a:chExt cx="6595110" cy="1028701"/>
          </a:xfrm>
        </p:grpSpPr>
        <p:sp>
          <p:nvSpPr>
            <p:cNvPr id="5" name="Oval 4"/>
            <p:cNvSpPr/>
            <p:nvPr/>
          </p:nvSpPr>
          <p:spPr>
            <a:xfrm>
              <a:off x="2838450" y="2217420"/>
              <a:ext cx="13716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752850" y="2217420"/>
              <a:ext cx="13716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10200" y="2217420"/>
              <a:ext cx="13716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579237" y="2406015"/>
              <a:ext cx="13716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038976" y="2406016"/>
              <a:ext cx="1571625" cy="840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061960" y="2288858"/>
              <a:ext cx="13716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248017" y="2406015"/>
              <a:ext cx="13716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3759964" y="3945078"/>
            <a:ext cx="6804452" cy="1475319"/>
            <a:chOff x="2838450" y="2217420"/>
            <a:chExt cx="6595110" cy="1028701"/>
          </a:xfrm>
        </p:grpSpPr>
        <p:sp>
          <p:nvSpPr>
            <p:cNvPr id="20" name="Oval 19"/>
            <p:cNvSpPr/>
            <p:nvPr/>
          </p:nvSpPr>
          <p:spPr>
            <a:xfrm>
              <a:off x="2838450" y="2217420"/>
              <a:ext cx="13716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752850" y="2217420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410200" y="2217420"/>
              <a:ext cx="13716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579237" y="2406015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038976" y="2406016"/>
              <a:ext cx="1571625" cy="840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061960" y="2288858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248017" y="2406015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89583" y="5723654"/>
            <a:ext cx="3780332" cy="830356"/>
            <a:chOff x="2838450" y="2217420"/>
            <a:chExt cx="6595110" cy="1028701"/>
          </a:xfrm>
        </p:grpSpPr>
        <p:sp>
          <p:nvSpPr>
            <p:cNvPr id="33" name="Oval 32"/>
            <p:cNvSpPr/>
            <p:nvPr/>
          </p:nvSpPr>
          <p:spPr>
            <a:xfrm>
              <a:off x="2838450" y="2217420"/>
              <a:ext cx="13716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52850" y="2217420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10200" y="2217420"/>
              <a:ext cx="13716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79237" y="2406015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038976" y="2406016"/>
              <a:ext cx="1571625" cy="840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061960" y="2288858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248017" y="2406015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7701322" y="5672706"/>
            <a:ext cx="3780332" cy="830356"/>
            <a:chOff x="2838450" y="2217420"/>
            <a:chExt cx="6595110" cy="1028701"/>
          </a:xfrm>
        </p:grpSpPr>
        <p:sp>
          <p:nvSpPr>
            <p:cNvPr id="29" name="Oval 28"/>
            <p:cNvSpPr/>
            <p:nvPr/>
          </p:nvSpPr>
          <p:spPr>
            <a:xfrm>
              <a:off x="2838450" y="2217420"/>
              <a:ext cx="13716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752850" y="2217420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10200" y="2217420"/>
              <a:ext cx="13716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9237" y="2406015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038976" y="2406016"/>
              <a:ext cx="1571625" cy="840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061960" y="2288858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248017" y="2406015"/>
              <a:ext cx="1371600" cy="685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82" y="124463"/>
            <a:ext cx="1131146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Samantha </a:t>
            </a:r>
            <a:r>
              <a:rPr lang="en-US" sz="3600" b="1" dirty="0" smtClean="0"/>
              <a:t>– BCA of NSSIB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2172923" y="2140268"/>
            <a:ext cx="1371600" cy="685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58503" y="2241361"/>
            <a:ext cx="1371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0200" y="2217420"/>
            <a:ext cx="1371600" cy="685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5783" y="2306581"/>
            <a:ext cx="1371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38976" y="2406016"/>
            <a:ext cx="1571625" cy="8401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61960" y="2288858"/>
            <a:ext cx="1371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017" y="2406015"/>
            <a:ext cx="1371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682" y="3323844"/>
            <a:ext cx="260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Vulnerabilities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Tired,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food deficit, invalidated by mother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26080" y="2660333"/>
            <a:ext cx="258314" cy="62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43706" y="2724454"/>
            <a:ext cx="0" cy="788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4463" y="3418895"/>
            <a:ext cx="1991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Triggering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Friend left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958742" y="2875312"/>
            <a:ext cx="648049" cy="621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910262" y="2674049"/>
            <a:ext cx="132584" cy="75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76035" y="2900364"/>
            <a:ext cx="400050" cy="56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44494" y="3598466"/>
            <a:ext cx="4312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“I’m all alone”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“My friend might die”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Scared, sad, hopeless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Noticed urge to cut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Stared at razor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Couldn’t think of alternative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“Fuck it”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1624" y="6306180"/>
            <a:ext cx="17127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8896350" y="2631758"/>
            <a:ext cx="114300" cy="694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806402" y="3186824"/>
            <a:ext cx="26601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Felt relief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Exhaustion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Didn’t want to wake up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81800" y="1771650"/>
            <a:ext cx="1042988" cy="860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09313" y="1334997"/>
            <a:ext cx="251222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Cutting forearm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08" y="5434214"/>
            <a:ext cx="499367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Skills?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Relationship with emotions?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Contingencies &amp; reinforcement?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82" y="124463"/>
            <a:ext cx="1131146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Samantha – </a:t>
            </a:r>
            <a:r>
              <a:rPr lang="en-US" sz="3600" b="1" dirty="0" smtClean="0"/>
              <a:t> </a:t>
            </a:r>
            <a:r>
              <a:rPr lang="en-US" sz="3600" b="1" dirty="0" smtClean="0"/>
              <a:t>BCA </a:t>
            </a:r>
            <a:r>
              <a:rPr lang="en-US" sz="3600" b="1" dirty="0" smtClean="0"/>
              <a:t>(t</a:t>
            </a:r>
            <a:r>
              <a:rPr lang="en-US" sz="3600" b="1" dirty="0" smtClean="0"/>
              <a:t>herapy interfering behavior)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2172923" y="2140268"/>
            <a:ext cx="1371600" cy="685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58503" y="2241361"/>
            <a:ext cx="1371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0200" y="2217420"/>
            <a:ext cx="1371600" cy="685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5783" y="2306581"/>
            <a:ext cx="1371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38976" y="2406016"/>
            <a:ext cx="1571625" cy="8401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61960" y="2288858"/>
            <a:ext cx="1371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017" y="2406015"/>
            <a:ext cx="1371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17" y="3160545"/>
            <a:ext cx="219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Vulnerabilities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Hurting,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Tired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26080" y="2660333"/>
            <a:ext cx="258314" cy="62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43706" y="2724454"/>
            <a:ext cx="0" cy="788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21397" y="3418895"/>
            <a:ext cx="2144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Triggering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Spoke about car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accident in therapy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958742" y="2875312"/>
            <a:ext cx="648049" cy="621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910262" y="2674049"/>
            <a:ext cx="132584" cy="75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76035" y="2900364"/>
            <a:ext cx="400050" cy="56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41583" y="3467093"/>
            <a:ext cx="4622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“I don’t want to be doing this”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Felt raw, exposed, guilt, shame, self-disgust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Held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it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together until end of session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Trouble breathing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“I can’t stand it”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Stepped into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traffice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1624" y="6306180"/>
            <a:ext cx="17127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8896350" y="2631759"/>
            <a:ext cx="591135" cy="523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296399" y="2946140"/>
            <a:ext cx="266017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Felt relief about giving up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Later t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herapist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helped me calm down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81800" y="1771650"/>
            <a:ext cx="1042988" cy="860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44494" y="1290362"/>
            <a:ext cx="343876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entury Gothic" panose="020F0302020204030204"/>
              </a:rPr>
              <a:t>Called to quit therapy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08" y="5598556"/>
            <a:ext cx="499367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Skills?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Relationship with emotions?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Contingencies &amp; reinforcement?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2642"/>
          </a:xfrm>
        </p:spPr>
        <p:txBody>
          <a:bodyPr/>
          <a:lstStyle/>
          <a:p>
            <a:r>
              <a:rPr lang="en-US" dirty="0" smtClean="0"/>
              <a:t>Case formulation: Samantha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2914"/>
            <a:ext cx="10972800" cy="5110089"/>
          </a:xfrm>
        </p:spPr>
        <p:txBody>
          <a:bodyPr/>
          <a:lstStyle/>
          <a:p>
            <a:r>
              <a:rPr lang="en-US" dirty="0" smtClean="0"/>
              <a:t>Factors </a:t>
            </a:r>
            <a:r>
              <a:rPr lang="en-US" dirty="0" smtClean="0"/>
              <a:t>that control targeted problem: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Skill deficit?  </a:t>
            </a:r>
            <a:r>
              <a:rPr lang="en-US" dirty="0" smtClean="0"/>
              <a:t>Teach relevant skill. </a:t>
            </a:r>
            <a:endParaRPr lang="en-US" dirty="0" smtClean="0"/>
          </a:p>
          <a:p>
            <a:pPr marL="85725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What else is getting in the way?</a:t>
            </a:r>
          </a:p>
          <a:p>
            <a:pPr lvl="2"/>
            <a:r>
              <a:rPr lang="en-US" dirty="0" smtClean="0"/>
              <a:t>Secondary targets: </a:t>
            </a:r>
          </a:p>
          <a:p>
            <a:pPr marL="1371600" lvl="3" indent="0">
              <a:buNone/>
            </a:pPr>
            <a:r>
              <a:rPr lang="en-US" sz="2400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83730"/>
              </p:ext>
            </p:extLst>
          </p:nvPr>
        </p:nvGraphicFramePr>
        <p:xfrm>
          <a:off x="1660768" y="2546252"/>
          <a:ext cx="910101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34">
                  <a:extLst>
                    <a:ext uri="{9D8B030D-6E8A-4147-A177-3AD203B41FA5}">
                      <a16:colId xmlns:a16="http://schemas.microsoft.com/office/drawing/2014/main" val="1144404050"/>
                    </a:ext>
                  </a:extLst>
                </a:gridCol>
                <a:gridCol w="5186782">
                  <a:extLst>
                    <a:ext uri="{9D8B030D-6E8A-4147-A177-3AD203B41FA5}">
                      <a16:colId xmlns:a16="http://schemas.microsoft.com/office/drawing/2014/main" val="3041973803"/>
                    </a:ext>
                  </a:extLst>
                </a:gridCol>
              </a:tblGrid>
              <a:tr h="40093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  Mindfulness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Distress tolerance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2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dirty="0" smtClean="0"/>
                        <a:t>Emotion Regulation	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dirty="0" smtClean="0"/>
                        <a:t>Interpersonal effectiveness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867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2395"/>
              </p:ext>
            </p:extLst>
          </p:nvPr>
        </p:nvGraphicFramePr>
        <p:xfrm>
          <a:off x="1712350" y="5013374"/>
          <a:ext cx="9101016" cy="120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34">
                  <a:extLst>
                    <a:ext uri="{9D8B030D-6E8A-4147-A177-3AD203B41FA5}">
                      <a16:colId xmlns:a16="http://schemas.microsoft.com/office/drawing/2014/main" val="1144404050"/>
                    </a:ext>
                  </a:extLst>
                </a:gridCol>
                <a:gridCol w="5186782">
                  <a:extLst>
                    <a:ext uri="{9D8B030D-6E8A-4147-A177-3AD203B41FA5}">
                      <a16:colId xmlns:a16="http://schemas.microsoft.com/office/drawing/2014/main" val="3041973803"/>
                    </a:ext>
                  </a:extLst>
                </a:gridCol>
              </a:tblGrid>
              <a:tr h="12025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Active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passivity</a:t>
                      </a:r>
                      <a:endParaRPr lang="en-US" sz="2400" b="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Emotion reactivity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Unrelenting crisis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Apparent competence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Self-invalidation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Inhibited grieving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8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5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77" y="228536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Your Turn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875" y="576943"/>
            <a:ext cx="6931925" cy="59109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entury Gothic" panose="020B0502020202020204" pitchFamily="34" charset="0"/>
              </a:rPr>
              <a:t>In Pairs:</a:t>
            </a:r>
          </a:p>
          <a:p>
            <a:pPr marL="0" indent="0">
              <a:buNone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Century Gothic" panose="020B0502020202020204" pitchFamily="34" charset="0"/>
              </a:rPr>
              <a:t>Fill out your own case conceptualization </a:t>
            </a:r>
          </a:p>
          <a:p>
            <a:pPr marL="0" indent="0">
              <a:buNone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entury Gothic" panose="020B0502020202020204" pitchFamily="34" charset="0"/>
              </a:rPr>
              <a:t>	</a:t>
            </a:r>
            <a:r>
              <a:rPr lang="en-US" sz="3600" dirty="0" smtClean="0">
                <a:latin typeface="Century Gothic" panose="020B0502020202020204" pitchFamily="34" charset="0"/>
              </a:rPr>
              <a:t>Select a current (or past) client of yours</a:t>
            </a:r>
          </a:p>
          <a:p>
            <a:pPr marL="457200" lvl="1" indent="0">
              <a:buNone/>
            </a:pPr>
            <a:r>
              <a:rPr lang="en-US" sz="4000" dirty="0" smtClean="0">
                <a:latin typeface="Century Gothic" panose="020B0502020202020204" pitchFamily="34" charset="0"/>
              </a:rPr>
              <a:t>  </a:t>
            </a:r>
          </a:p>
          <a:p>
            <a:pPr marL="1200150" lvl="1" indent="-742950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50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88" y="1443014"/>
            <a:ext cx="8361229" cy="1290026"/>
          </a:xfrm>
        </p:spPr>
        <p:txBody>
          <a:bodyPr/>
          <a:lstStyle/>
          <a:p>
            <a:r>
              <a:rPr lang="en-US" dirty="0" smtClean="0"/>
              <a:t>II. Q &amp; 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36065" y="3195800"/>
            <a:ext cx="6831673" cy="1086237"/>
          </a:xfrm>
        </p:spPr>
        <p:txBody>
          <a:bodyPr>
            <a:noAutofit/>
          </a:bodyPr>
          <a:lstStyle/>
          <a:p>
            <a:r>
              <a:rPr lang="en-US" sz="3600" dirty="0" smtClean="0"/>
              <a:t>Case conceptualization?</a:t>
            </a:r>
          </a:p>
          <a:p>
            <a:r>
              <a:rPr lang="en-US" sz="3600" dirty="0" smtClean="0"/>
              <a:t>Linking to treatment planning?</a:t>
            </a:r>
            <a:endParaRPr lang="en-US" sz="3600" dirty="0"/>
          </a:p>
          <a:p>
            <a:r>
              <a:rPr lang="en-US" sz="3600" dirty="0" smtClean="0"/>
              <a:t>DBT treatment in general?</a:t>
            </a:r>
          </a:p>
          <a:p>
            <a:r>
              <a:rPr lang="en-US" sz="3600" dirty="0" smtClean="0"/>
              <a:t>Case consultation?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34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DBT Skills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Core Mindfulness &amp; Interpersonal Effectives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83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Core Mindfulness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0152" y="331106"/>
            <a:ext cx="10515600" cy="96312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entury Gothic" panose="020B0502020202020204" pitchFamily="34" charset="0"/>
              </a:rPr>
              <a:t>Goals of module: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2800" y="1856935"/>
            <a:ext cx="11523945" cy="4593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 smtClean="0"/>
              <a:t>To learn to observe one’s thoughts, feelings, and sensations without reacting to them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To increase control of one’s experience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To cultivate a non-judgmental stance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To participate in life with awareness (rather than impulsive or mood-dependent behaviors)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To experience reality as it is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365125"/>
            <a:ext cx="99187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Day </a:t>
            </a:r>
            <a:r>
              <a:rPr lang="en-US" dirty="0" smtClean="0">
                <a:latin typeface="Century Gothic" panose="020B0502020202020204" pitchFamily="34" charset="0"/>
              </a:rPr>
              <a:t>2 </a:t>
            </a:r>
            <a:r>
              <a:rPr lang="en-US" dirty="0" smtClean="0">
                <a:latin typeface="Century Gothic" panose="020B0502020202020204" pitchFamily="34" charset="0"/>
              </a:rPr>
              <a:t>Agenda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9" y="1824615"/>
            <a:ext cx="9940471" cy="50333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</a:rPr>
              <a:t>9:00   Welcome </a:t>
            </a:r>
            <a:r>
              <a:rPr lang="en-US" b="1" dirty="0" smtClean="0">
                <a:latin typeface="Century Gothic" panose="020B0502020202020204" pitchFamily="34" charset="0"/>
              </a:rPr>
              <a:t>&amp; Mindfulness</a:t>
            </a: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</a:rPr>
              <a:t>9:10   </a:t>
            </a:r>
            <a:r>
              <a:rPr lang="en-US" b="1" dirty="0" smtClean="0">
                <a:latin typeface="Century Gothic" panose="020B0502020202020204" pitchFamily="34" charset="0"/>
              </a:rPr>
              <a:t>I. </a:t>
            </a:r>
            <a:r>
              <a:rPr lang="en-US" b="1" dirty="0">
                <a:latin typeface="Century Gothic" panose="020B0502020202020204" pitchFamily="34" charset="0"/>
              </a:rPr>
              <a:t>Case </a:t>
            </a:r>
            <a:r>
              <a:rPr lang="en-US" b="1" dirty="0" smtClean="0">
                <a:latin typeface="Century Gothic" panose="020B0502020202020204" pitchFamily="34" charset="0"/>
              </a:rPr>
              <a:t>conceptualization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10:15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BREAK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</a:rPr>
              <a:t>10:30 </a:t>
            </a:r>
            <a:r>
              <a:rPr lang="en-US" b="1" dirty="0" smtClean="0">
                <a:latin typeface="Century Gothic" panose="020B0502020202020204" pitchFamily="34" charset="0"/>
              </a:rPr>
              <a:t>II. </a:t>
            </a:r>
            <a:r>
              <a:rPr lang="en-US" b="1" dirty="0">
                <a:latin typeface="Century Gothic" panose="020B0502020202020204" pitchFamily="34" charset="0"/>
              </a:rPr>
              <a:t>Q &amp; A and case consultation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12:00 LUNCH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</a:rPr>
              <a:t>1:00   </a:t>
            </a:r>
            <a:r>
              <a:rPr lang="en-US" b="1" dirty="0" smtClean="0">
                <a:latin typeface="Century Gothic" panose="020B0502020202020204" pitchFamily="34" charset="0"/>
              </a:rPr>
              <a:t>III. DBT skills</a:t>
            </a: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2:30   Break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</a:rPr>
              <a:t>2:45   </a:t>
            </a:r>
            <a:r>
              <a:rPr lang="en-US" b="1" dirty="0" smtClean="0">
                <a:latin typeface="Century Gothic" panose="020B0502020202020204" pitchFamily="34" charset="0"/>
              </a:rPr>
              <a:t>IV. DBT Skills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4:00	V</a:t>
            </a:r>
            <a:r>
              <a:rPr lang="en-US" b="1" dirty="0">
                <a:latin typeface="Century Gothic" panose="020B0502020202020204" pitchFamily="34" charset="0"/>
              </a:rPr>
              <a:t>. Summation, discussion</a:t>
            </a:r>
            <a:r>
              <a:rPr lang="en-US" b="1" dirty="0" smtClean="0">
                <a:latin typeface="Century Gothic" panose="020B0502020202020204" pitchFamily="34" charset="0"/>
              </a:rPr>
              <a:t>, </a:t>
            </a:r>
            <a:r>
              <a:rPr lang="en-US" b="1" dirty="0">
                <a:latin typeface="Century Gothic" panose="020B0502020202020204" pitchFamily="34" charset="0"/>
              </a:rPr>
              <a:t>resources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4:30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END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376"/>
          </a:xfrm>
        </p:spPr>
        <p:txBody>
          <a:bodyPr/>
          <a:lstStyle/>
          <a:p>
            <a:pPr algn="ctr"/>
            <a:r>
              <a:rPr lang="en-US" dirty="0" smtClean="0"/>
              <a:t>Core </a:t>
            </a:r>
            <a:r>
              <a:rPr lang="en-US" dirty="0"/>
              <a:t>Mindfulness – </a:t>
            </a:r>
            <a:r>
              <a:rPr lang="en-US" dirty="0" smtClean="0"/>
              <a:t>States </a:t>
            </a:r>
            <a:r>
              <a:rPr lang="en-US" dirty="0"/>
              <a:t>of mind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405184"/>
            <a:ext cx="28579" cy="47632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405184"/>
            <a:ext cx="28579" cy="476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25593" y="2976684"/>
            <a:ext cx="1515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Reason </a:t>
            </a:r>
          </a:p>
          <a:p>
            <a:r>
              <a:rPr lang="en-US" sz="3200" b="1" dirty="0" smtClean="0"/>
              <a:t>Mind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520632" y="2972906"/>
            <a:ext cx="1803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Emotion</a:t>
            </a:r>
          </a:p>
          <a:p>
            <a:r>
              <a:rPr lang="en-US" sz="3600" b="1" dirty="0" smtClean="0"/>
              <a:t>Mind</a:t>
            </a:r>
            <a:endParaRPr lang="en-US" sz="3600" b="1" dirty="0"/>
          </a:p>
        </p:txBody>
      </p:sp>
      <p:sp>
        <p:nvSpPr>
          <p:cNvPr id="36" name="Oval 35"/>
          <p:cNvSpPr/>
          <p:nvPr/>
        </p:nvSpPr>
        <p:spPr>
          <a:xfrm>
            <a:off x="8258499" y="2197740"/>
            <a:ext cx="3404381" cy="3211600"/>
          </a:xfrm>
          <a:prstGeom prst="ellipse">
            <a:avLst/>
          </a:prstGeom>
          <a:solidFill>
            <a:srgbClr val="FCCCE4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15389" y="2123767"/>
            <a:ext cx="3404381" cy="3211600"/>
          </a:xfrm>
          <a:prstGeom prst="ellipse">
            <a:avLst/>
          </a:prstGeom>
          <a:solidFill>
            <a:srgbClr val="D7E7F5">
              <a:alpha val="2745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236008" y="5483312"/>
            <a:ext cx="1083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Body</a:t>
            </a:r>
          </a:p>
          <a:p>
            <a:r>
              <a:rPr lang="en-US" sz="3200" b="1" dirty="0" smtClean="0"/>
              <a:t>Mind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190603" y="3576848"/>
            <a:ext cx="971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Wise</a:t>
            </a:r>
            <a:endParaRPr lang="en-US" sz="2800" b="1" dirty="0"/>
          </a:p>
          <a:p>
            <a:r>
              <a:rPr lang="en-US" sz="2800" b="1" dirty="0" smtClean="0"/>
              <a:t>Mind</a:t>
            </a:r>
            <a:endParaRPr lang="en-US" sz="2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5001" y="4173235"/>
            <a:ext cx="4928687" cy="2136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/>
              <a:t>Balanced point of view</a:t>
            </a:r>
          </a:p>
          <a:p>
            <a:r>
              <a:rPr lang="en-US" sz="3600" smtClean="0"/>
              <a:t>intersection of reason and emotion states  </a:t>
            </a:r>
          </a:p>
          <a:p>
            <a:r>
              <a:rPr lang="en-US" sz="3600" smtClean="0"/>
              <a:t>Embraces dialectic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sensation = sensation</a:t>
            </a:r>
          </a:p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4720" y="3481395"/>
            <a:ext cx="3984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Cultivate “Wise Mind”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4721" y="1676282"/>
            <a:ext cx="4983306" cy="1436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400" dirty="0" smtClean="0"/>
              <a:t>Awareness of each “mind state”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sensation = sensation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075792" y="3559002"/>
            <a:ext cx="3404381" cy="3211600"/>
          </a:xfrm>
          <a:prstGeom prst="ellipse">
            <a:avLst/>
          </a:prstGeom>
          <a:solidFill>
            <a:srgbClr val="C7E1B5">
              <a:alpha val="2745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316" y="2153830"/>
            <a:ext cx="5469588" cy="3328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 smtClean="0"/>
              <a:t>How:</a:t>
            </a:r>
          </a:p>
          <a:p>
            <a:r>
              <a:rPr lang="en-US" sz="4400" dirty="0" smtClean="0"/>
              <a:t>Nonjudgmentally</a:t>
            </a:r>
          </a:p>
          <a:p>
            <a:r>
              <a:rPr lang="en-US" sz="4400" dirty="0" smtClean="0"/>
              <a:t>One-mindfully</a:t>
            </a:r>
            <a:endParaRPr lang="en-US" sz="4400" dirty="0" smtClean="0"/>
          </a:p>
          <a:p>
            <a:r>
              <a:rPr lang="en-US" sz="4400" dirty="0" smtClean="0"/>
              <a:t>Effectively</a:t>
            </a:r>
            <a:endParaRPr lang="en-US" sz="44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405184"/>
            <a:ext cx="28579" cy="476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223" y="1371275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17139" y="2153830"/>
            <a:ext cx="4450123" cy="313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u="sng" dirty="0" smtClean="0"/>
              <a:t>What to do:</a:t>
            </a:r>
          </a:p>
          <a:p>
            <a:r>
              <a:rPr lang="en-US" sz="4800" dirty="0" smtClean="0"/>
              <a:t>Observe</a:t>
            </a:r>
          </a:p>
          <a:p>
            <a:r>
              <a:rPr lang="en-US" sz="4800" dirty="0" smtClean="0"/>
              <a:t>Describe </a:t>
            </a:r>
          </a:p>
          <a:p>
            <a:r>
              <a:rPr lang="en-US" sz="4800" dirty="0" smtClean="0"/>
              <a:t>Participate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6223" y="365125"/>
            <a:ext cx="11097577" cy="1325563"/>
          </a:xfrm>
        </p:spPr>
        <p:txBody>
          <a:bodyPr/>
          <a:lstStyle/>
          <a:p>
            <a:pPr algn="ctr"/>
            <a:r>
              <a:rPr lang="en-US" dirty="0" smtClean="0"/>
              <a:t>Core </a:t>
            </a:r>
            <a:r>
              <a:rPr lang="en-US" dirty="0"/>
              <a:t>Mindfulness – </a:t>
            </a:r>
            <a:r>
              <a:rPr lang="en-US" dirty="0" smtClean="0"/>
              <a:t>What and How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8480" y="3937318"/>
            <a:ext cx="9966960" cy="1655762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Interpersonal Effectiveness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74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Interpersonal Effectiveness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  </a:t>
            </a:r>
            <a:r>
              <a:rPr lang="en-US" sz="4000" dirty="0" smtClean="0">
                <a:latin typeface="Franklin Gothic Book" panose="020B0503020102020204" pitchFamily="34" charset="0"/>
              </a:rPr>
              <a:t>→What is the goal of the communication?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23" y="1917886"/>
            <a:ext cx="10899058" cy="4207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 smtClean="0"/>
              <a:t>Objective Effectiveness</a:t>
            </a:r>
          </a:p>
          <a:p>
            <a:pPr marL="0" indent="0">
              <a:buNone/>
            </a:pPr>
            <a:r>
              <a:rPr lang="en-US" sz="2800" dirty="0" smtClean="0"/>
              <a:t>What is my objective – What do I need to get out of this interaction?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 smtClean="0"/>
              <a:t>Relationship Effectiveness</a:t>
            </a:r>
          </a:p>
          <a:p>
            <a:pPr marL="0" indent="0">
              <a:buNone/>
            </a:pPr>
            <a:r>
              <a:rPr lang="en-US" sz="2800" dirty="0" smtClean="0"/>
              <a:t>How do I want the other person to feel about me after our interaction?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 smtClean="0"/>
              <a:t>Self-respect Effectiveness</a:t>
            </a:r>
          </a:p>
          <a:p>
            <a:pPr marL="0" indent="0">
              <a:buNone/>
            </a:pPr>
            <a:r>
              <a:rPr lang="en-US" sz="2800" dirty="0" smtClean="0"/>
              <a:t>How do I want to feel about myself after our interaction?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b="1" dirty="0" smtClean="0"/>
              <a:t>*Walk the Middle Path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       – </a:t>
            </a:r>
            <a:r>
              <a:rPr lang="en-US" sz="2800" b="1" dirty="0" smtClean="0"/>
              <a:t>Maintaining  balance </a:t>
            </a:r>
            <a:r>
              <a:rPr lang="en-US" sz="2800" b="1" dirty="0" smtClean="0"/>
              <a:t>in relationships</a:t>
            </a:r>
            <a:r>
              <a:rPr lang="en-US" sz="2800" b="1" dirty="0" smtClean="0"/>
              <a:t>*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214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5179" y="1727914"/>
            <a:ext cx="4814402" cy="4886246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DEAR </a:t>
            </a:r>
          </a:p>
          <a:p>
            <a:pPr lvl="1"/>
            <a:r>
              <a:rPr lang="en-US" sz="3600" b="1" dirty="0" smtClean="0"/>
              <a:t>D</a:t>
            </a:r>
            <a:r>
              <a:rPr lang="en-US" sz="3600" dirty="0" smtClean="0"/>
              <a:t>escribe the current situation</a:t>
            </a:r>
          </a:p>
          <a:p>
            <a:pPr lvl="1"/>
            <a:r>
              <a:rPr lang="en-US" sz="3600" b="1" dirty="0" smtClean="0"/>
              <a:t>E</a:t>
            </a:r>
            <a:r>
              <a:rPr lang="en-US" sz="3600" dirty="0" smtClean="0"/>
              <a:t>xpress feelings and opinions</a:t>
            </a:r>
          </a:p>
          <a:p>
            <a:pPr lvl="1"/>
            <a:r>
              <a:rPr lang="en-US" sz="3600" b="1" dirty="0" smtClean="0"/>
              <a:t>A</a:t>
            </a:r>
            <a:r>
              <a:rPr lang="en-US" sz="3600" dirty="0" smtClean="0"/>
              <a:t>ssert or by asking or saying no</a:t>
            </a:r>
          </a:p>
          <a:p>
            <a:pPr lvl="1"/>
            <a:r>
              <a:rPr lang="en-US" sz="3600" b="1" dirty="0" smtClean="0"/>
              <a:t>R</a:t>
            </a:r>
            <a:r>
              <a:rPr lang="en-US" sz="3600" dirty="0" smtClean="0"/>
              <a:t>einforce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2912" y="1778001"/>
            <a:ext cx="4929741" cy="4836159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(WO)MAN</a:t>
            </a:r>
          </a:p>
          <a:p>
            <a:pPr lvl="1"/>
            <a:r>
              <a:rPr lang="en-US" sz="3600" b="1" dirty="0" smtClean="0"/>
              <a:t>W</a:t>
            </a:r>
            <a:r>
              <a:rPr lang="en-US" sz="3600" dirty="0" smtClean="0"/>
              <a:t>ise mind place</a:t>
            </a:r>
          </a:p>
          <a:p>
            <a:pPr lvl="1"/>
            <a:r>
              <a:rPr lang="en-US" sz="3600" b="1" dirty="0" smtClean="0"/>
              <a:t>O</a:t>
            </a:r>
            <a:r>
              <a:rPr lang="en-US" sz="3600" dirty="0" smtClean="0"/>
              <a:t>ne mindfully</a:t>
            </a:r>
          </a:p>
          <a:p>
            <a:pPr lvl="1"/>
            <a:r>
              <a:rPr lang="en-US" sz="3600" b="1" dirty="0" smtClean="0"/>
              <a:t>M</a:t>
            </a:r>
            <a:r>
              <a:rPr lang="en-US" sz="3600" dirty="0" smtClean="0"/>
              <a:t>indful of objectives</a:t>
            </a:r>
          </a:p>
          <a:p>
            <a:pPr lvl="1"/>
            <a:r>
              <a:rPr lang="en-US" sz="3600" b="1" dirty="0" smtClean="0"/>
              <a:t>A</a:t>
            </a:r>
            <a:r>
              <a:rPr lang="en-US" sz="3600" dirty="0" smtClean="0"/>
              <a:t>ppear confident</a:t>
            </a:r>
          </a:p>
          <a:p>
            <a:pPr lvl="1"/>
            <a:r>
              <a:rPr lang="en-US" sz="3600" b="1" dirty="0" smtClean="0"/>
              <a:t>N</a:t>
            </a:r>
            <a:r>
              <a:rPr lang="en-US" sz="3600" dirty="0" smtClean="0"/>
              <a:t>egotiate alternative solutions</a:t>
            </a:r>
            <a:endParaRPr lang="en-US" sz="3600" b="1" dirty="0" smtClean="0"/>
          </a:p>
          <a:p>
            <a:pPr lvl="1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3804" y="2780426"/>
            <a:ext cx="1248684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3240" y="1056010"/>
            <a:ext cx="1071094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Relationship Effectiveness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76087" y="2627200"/>
            <a:ext cx="10273809" cy="3857626"/>
          </a:xfrm>
        </p:spPr>
        <p:txBody>
          <a:bodyPr>
            <a:noAutofit/>
          </a:bodyPr>
          <a:lstStyle/>
          <a:p>
            <a:pPr lvl="1"/>
            <a:r>
              <a:rPr lang="en-US" sz="3600" b="1" dirty="0" smtClean="0"/>
              <a:t>G</a:t>
            </a:r>
            <a:r>
              <a:rPr lang="en-US" sz="3600" dirty="0" smtClean="0"/>
              <a:t>entle manner</a:t>
            </a:r>
          </a:p>
          <a:p>
            <a:pPr lvl="1"/>
            <a:r>
              <a:rPr lang="en-US" sz="3600" b="1" dirty="0" smtClean="0"/>
              <a:t>I</a:t>
            </a:r>
            <a:r>
              <a:rPr lang="en-US" sz="3600" dirty="0" smtClean="0"/>
              <a:t>nterested in the </a:t>
            </a:r>
            <a:r>
              <a:rPr lang="en-US" sz="3600" dirty="0" smtClean="0"/>
              <a:t>other person</a:t>
            </a:r>
            <a:endParaRPr lang="en-US" sz="3600" dirty="0" smtClean="0"/>
          </a:p>
          <a:p>
            <a:pPr lvl="1"/>
            <a:r>
              <a:rPr lang="en-US" sz="3600" b="1" dirty="0" smtClean="0"/>
              <a:t>V</a:t>
            </a:r>
            <a:r>
              <a:rPr lang="en-US" sz="3600" dirty="0" smtClean="0"/>
              <a:t>alidate the </a:t>
            </a:r>
            <a:r>
              <a:rPr lang="en-US" sz="3600" dirty="0" smtClean="0"/>
              <a:t>other person </a:t>
            </a:r>
            <a:r>
              <a:rPr lang="en-US" sz="3600" dirty="0" smtClean="0"/>
              <a:t>without judging</a:t>
            </a:r>
          </a:p>
          <a:p>
            <a:pPr lvl="1"/>
            <a:r>
              <a:rPr lang="en-US" sz="3600" b="1" dirty="0" smtClean="0"/>
              <a:t>E</a:t>
            </a:r>
            <a:r>
              <a:rPr lang="en-US" sz="3600" dirty="0" smtClean="0"/>
              <a:t>asy manner with humor</a:t>
            </a:r>
            <a:endParaRPr lang="en-US" sz="3600" b="1" dirty="0" smtClean="0"/>
          </a:p>
          <a:p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672" y="172500"/>
            <a:ext cx="3393113" cy="22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Self-respect Effectiveness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13400" cy="4798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FAST</a:t>
            </a:r>
          </a:p>
          <a:p>
            <a:pPr lvl="1"/>
            <a:r>
              <a:rPr lang="en-US" sz="4400" dirty="0" smtClean="0"/>
              <a:t>be </a:t>
            </a:r>
            <a:r>
              <a:rPr lang="en-US" sz="4400" b="1" dirty="0" smtClean="0"/>
              <a:t>F</a:t>
            </a:r>
            <a:r>
              <a:rPr lang="en-US" sz="4400" dirty="0" smtClean="0"/>
              <a:t>air</a:t>
            </a:r>
          </a:p>
          <a:p>
            <a:pPr lvl="1"/>
            <a:r>
              <a:rPr lang="en-US" sz="4400" dirty="0"/>
              <a:t>n</a:t>
            </a:r>
            <a:r>
              <a:rPr lang="en-US" sz="4400" dirty="0" smtClean="0"/>
              <a:t>o </a:t>
            </a:r>
            <a:r>
              <a:rPr lang="en-US" sz="4400" b="1" dirty="0" smtClean="0"/>
              <a:t>A</a:t>
            </a:r>
            <a:r>
              <a:rPr lang="en-US" sz="4400" dirty="0" smtClean="0"/>
              <a:t>pologies</a:t>
            </a:r>
          </a:p>
          <a:p>
            <a:pPr lvl="1"/>
            <a:r>
              <a:rPr lang="en-US" sz="4400" b="1" dirty="0" smtClean="0"/>
              <a:t>S</a:t>
            </a:r>
            <a:r>
              <a:rPr lang="en-US" sz="4400" dirty="0" smtClean="0"/>
              <a:t>tick to values</a:t>
            </a:r>
          </a:p>
          <a:p>
            <a:pPr lvl="1"/>
            <a:r>
              <a:rPr lang="en-US" sz="4400" dirty="0"/>
              <a:t>b</a:t>
            </a:r>
            <a:r>
              <a:rPr lang="en-US" sz="4400" dirty="0" smtClean="0"/>
              <a:t>e </a:t>
            </a:r>
            <a:r>
              <a:rPr lang="en-US" sz="4400" b="1" dirty="0" smtClean="0"/>
              <a:t>T</a:t>
            </a:r>
            <a:r>
              <a:rPr lang="en-US" sz="4400" dirty="0" smtClean="0"/>
              <a:t>ruthful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39" y="1690688"/>
            <a:ext cx="6076949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9280" y="1597891"/>
            <a:ext cx="11125150" cy="277561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 pairs:</a:t>
            </a:r>
            <a:br>
              <a:rPr lang="en-US" dirty="0" smtClean="0"/>
            </a:br>
            <a:r>
              <a:rPr lang="en-US" dirty="0" smtClean="0"/>
              <a:t>	Practice your DEAR 	(WO)MAN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9280" y="4760278"/>
            <a:ext cx="9966960" cy="16557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Your turn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04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DBT Skills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Emotion Regulation &amp; Distress Tolerance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62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320" y="3052763"/>
            <a:ext cx="9144000" cy="2387600"/>
          </a:xfrm>
        </p:spPr>
        <p:txBody>
          <a:bodyPr/>
          <a:lstStyle/>
          <a:p>
            <a:pPr algn="l"/>
            <a:r>
              <a:rPr lang="en-US" dirty="0" smtClean="0"/>
              <a:t>Emotion Regulation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2672443" y="2711838"/>
            <a:ext cx="5676900" cy="344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Mindfulness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Nonjudgmental</a:t>
            </a:r>
            <a:r>
              <a:rPr lang="en-US" sz="3200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Stance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2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34" y="344805"/>
            <a:ext cx="9228786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Emotion Regulation	Skills 	</a:t>
            </a:r>
            <a:endParaRPr lang="en-US" sz="36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42103" y="1864406"/>
            <a:ext cx="10011697" cy="48198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Understanding &amp; Naming Emotions</a:t>
            </a:r>
          </a:p>
          <a:p>
            <a:pPr lvl="1"/>
            <a:endParaRPr lang="en-US" sz="2000" dirty="0" smtClean="0"/>
          </a:p>
          <a:p>
            <a:r>
              <a:rPr lang="en-US" sz="3600" dirty="0" smtClean="0"/>
              <a:t> Changing Unwanted Emotions</a:t>
            </a:r>
          </a:p>
          <a:p>
            <a:endParaRPr lang="en-US" sz="2000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Reducing Vulnerability to Emotion Mind</a:t>
            </a:r>
          </a:p>
          <a:p>
            <a:endParaRPr lang="en-US" sz="2000" dirty="0" smtClean="0"/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 Managing </a:t>
            </a:r>
            <a:r>
              <a:rPr lang="en-US" sz="3600" dirty="0">
                <a:solidFill>
                  <a:prstClr val="black"/>
                </a:solidFill>
              </a:rPr>
              <a:t>Extreme Emotions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4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36851" y="500061"/>
            <a:ext cx="9139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Emotion Regulation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1136850" y="1825624"/>
            <a:ext cx="10216949" cy="481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Start with → All emotions are VALID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* May or may not be justified/warranted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Practice NAMING emotions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26" t="29375" r="29862" b="20557"/>
          <a:stretch/>
        </p:blipFill>
        <p:spPr>
          <a:xfrm>
            <a:off x="943897" y="575187"/>
            <a:ext cx="9627511" cy="627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52" y="-2654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Components of Emotions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35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12" t="36916" r="34121"/>
          <a:stretch/>
        </p:blipFill>
        <p:spPr>
          <a:xfrm>
            <a:off x="2035278" y="457199"/>
            <a:ext cx="8957256" cy="6142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7091" y="-181728"/>
            <a:ext cx="12357025" cy="10518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Components of Emotions </a:t>
            </a:r>
            <a:r>
              <a:rPr lang="en-US" dirty="0" smtClean="0"/>
              <a:t>or “the Wave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359090" y="6138064"/>
            <a:ext cx="1930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Seth Axelrod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76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4291" y="458998"/>
            <a:ext cx="9139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Changing unwanted emotions</a:t>
            </a:r>
          </a:p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>	   → Opposite Action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120" y="2118178"/>
            <a:ext cx="5868785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4000" dirty="0" smtClean="0"/>
              <a:t>FEAR ………………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ANGER ……………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ENVY ………………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LOVE ………………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SADNESS ………….</a:t>
            </a:r>
            <a:br>
              <a:rPr lang="en-US" sz="4000" dirty="0" smtClean="0"/>
            </a:br>
            <a:r>
              <a:rPr lang="en-US" sz="4000" dirty="0" smtClean="0"/>
              <a:t>SHAME/GUILT ……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3841" y="2133385"/>
            <a:ext cx="6868160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4000" dirty="0" smtClean="0"/>
              <a:t>Approach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Gently avoid/Be kind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Gratitude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Avoid/Distract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Get active/Avoid avoiding</a:t>
            </a:r>
          </a:p>
          <a:p>
            <a:pPr>
              <a:spcAft>
                <a:spcPts val="200"/>
              </a:spcAft>
            </a:pPr>
            <a:r>
              <a:rPr lang="en-US" sz="4000" dirty="0" smtClean="0"/>
              <a:t>Make public/Repeat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56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320" y="3052763"/>
            <a:ext cx="9144000" cy="2387600"/>
          </a:xfrm>
        </p:spPr>
        <p:txBody>
          <a:bodyPr/>
          <a:lstStyle/>
          <a:p>
            <a:pPr algn="l"/>
            <a:r>
              <a:rPr lang="en-US" dirty="0" smtClean="0"/>
              <a:t>Distress Tolerance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25600" y="26362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ability to tolerate and survive crises </a:t>
            </a:r>
            <a:r>
              <a:rPr lang="en-US" b="1" i="1" dirty="0" smtClean="0"/>
              <a:t>without making things worse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97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4125" y="2104273"/>
            <a:ext cx="3230625" cy="1687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Holding an Open Heart Towards What Is.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5781" y="1503909"/>
            <a:ext cx="10843492" cy="4721399"/>
          </a:xfrm>
        </p:spPr>
        <p:txBody>
          <a:bodyPr>
            <a:noAutofit/>
          </a:bodyPr>
          <a:lstStyle/>
          <a:p>
            <a:r>
              <a:rPr lang="en-US" sz="4000" dirty="0"/>
              <a:t>Pain+ </a:t>
            </a:r>
            <a:r>
              <a:rPr lang="en-US" sz="4000" dirty="0" smtClean="0"/>
              <a:t>Non-acceptance = 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Suffering </a:t>
            </a:r>
            <a:r>
              <a:rPr lang="en-US" sz="4000" dirty="0"/>
              <a:t>&amp; </a:t>
            </a:r>
            <a:r>
              <a:rPr lang="en-US" sz="4000" dirty="0" smtClean="0"/>
              <a:t>Being Stuck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/>
              <a:t>Pain + Acceptance = </a:t>
            </a:r>
            <a:endParaRPr lang="en-US" sz="4000" dirty="0" smtClean="0"/>
          </a:p>
          <a:p>
            <a:r>
              <a:rPr lang="en-US" sz="4000" dirty="0" smtClean="0"/>
              <a:t>Ordinary </a:t>
            </a:r>
            <a:r>
              <a:rPr lang="en-US" sz="4000" dirty="0"/>
              <a:t>Pain &amp; </a:t>
            </a:r>
            <a:r>
              <a:rPr lang="en-US" sz="4000" dirty="0" smtClean="0"/>
              <a:t>the Possibility of Moving Forward</a:t>
            </a:r>
            <a:endParaRPr lang="en-US" sz="4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32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Distress Tolerance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16" y="4316057"/>
            <a:ext cx="10170367" cy="2576280"/>
          </a:xfrm>
        </p:spPr>
        <p:txBody>
          <a:bodyPr>
            <a:normAutofit fontScale="47500" lnSpcReduction="20000"/>
          </a:bodyPr>
          <a:lstStyle/>
          <a:p>
            <a:r>
              <a:rPr lang="en-US" sz="9600" dirty="0" smtClean="0"/>
              <a:t>Crisis Survival Skills </a:t>
            </a:r>
          </a:p>
          <a:p>
            <a:r>
              <a:rPr lang="en-US" sz="9600" dirty="0" smtClean="0"/>
              <a:t>Reality Acceptance </a:t>
            </a:r>
            <a:r>
              <a:rPr lang="en-US" sz="9600" dirty="0" smtClean="0"/>
              <a:t>Skills</a:t>
            </a:r>
            <a:endParaRPr lang="en-US" sz="4000" dirty="0"/>
          </a:p>
          <a:p>
            <a:r>
              <a:rPr lang="en-US" sz="9600" dirty="0" smtClean="0"/>
              <a:t>Skills </a:t>
            </a:r>
            <a:r>
              <a:rPr lang="en-US" sz="9600" dirty="0" smtClean="0"/>
              <a:t>when the crisis is </a:t>
            </a:r>
            <a:r>
              <a:rPr lang="en-US" sz="9600" dirty="0" smtClean="0"/>
              <a:t>addiction</a:t>
            </a:r>
            <a:endParaRPr lang="en-US" sz="5600" dirty="0" smtClean="0"/>
          </a:p>
          <a:p>
            <a:pPr marL="514350" indent="-514350">
              <a:buAutoNum type="arabicPeriod"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0" y="-226341"/>
            <a:ext cx="12192000" cy="45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168" y="4942396"/>
            <a:ext cx="1677461" cy="1677461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4973" y="104226"/>
            <a:ext cx="10515600" cy="1325563"/>
          </a:xfrm>
        </p:spPr>
        <p:txBody>
          <a:bodyPr/>
          <a:lstStyle/>
          <a:p>
            <a:r>
              <a:rPr lang="en-US" dirty="0" smtClean="0"/>
              <a:t>Crisis survival skills with Distraction</a:t>
            </a:r>
            <a:endParaRPr lang="en-US" dirty="0">
              <a:solidFill>
                <a:srgbClr val="8D35D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669" y="1429789"/>
            <a:ext cx="495123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Wise Mind </a:t>
            </a:r>
            <a:r>
              <a:rPr lang="en-US" sz="3600" b="1" dirty="0"/>
              <a:t>ACCEPTS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latin typeface="Imprint MT Shadow" panose="04020605060303030202" pitchFamily="82" charset="0"/>
              </a:rPr>
              <a:t>A</a:t>
            </a:r>
            <a:r>
              <a:rPr lang="en-US" sz="3200" dirty="0"/>
              <a:t>ctivities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latin typeface="Imprint MT Shadow" panose="04020605060303030202" pitchFamily="82" charset="0"/>
              </a:rPr>
              <a:t>C</a:t>
            </a:r>
            <a:r>
              <a:rPr lang="en-US" sz="3200" dirty="0"/>
              <a:t>ontribute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latin typeface="Imprint MT Shadow" panose="04020605060303030202" pitchFamily="82" charset="0"/>
              </a:rPr>
              <a:t>C</a:t>
            </a:r>
            <a:r>
              <a:rPr lang="en-US" sz="3200" dirty="0" smtClean="0"/>
              <a:t>omparisons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+mj-lt"/>
              </a:rPr>
              <a:t>C</a:t>
            </a:r>
            <a:r>
              <a:rPr lang="en-US" sz="3200" dirty="0"/>
              <a:t>hange your </a:t>
            </a:r>
            <a:r>
              <a:rPr lang="en-US" sz="3200" b="1" dirty="0">
                <a:latin typeface="Imprint MT Shadow" panose="04020605060303030202" pitchFamily="82" charset="0"/>
              </a:rPr>
              <a:t>E</a:t>
            </a:r>
            <a:r>
              <a:rPr lang="en-US" sz="3200" dirty="0"/>
              <a:t>motions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latin typeface="Imprint MT Shadow" panose="04020605060303030202" pitchFamily="82" charset="0"/>
              </a:rPr>
              <a:t>P</a:t>
            </a:r>
            <a:r>
              <a:rPr lang="en-US" sz="3200" dirty="0"/>
              <a:t>ush away thoughts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latin typeface="Imprint MT Shadow" panose="04020605060303030202" pitchFamily="82" charset="0"/>
              </a:rPr>
              <a:t>T</a:t>
            </a:r>
            <a:r>
              <a:rPr lang="en-US" sz="3200" dirty="0"/>
              <a:t>hink of other things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latin typeface="Imprint MT Shadow" panose="04020605060303030202" pitchFamily="82" charset="0"/>
              </a:rPr>
              <a:t>S</a:t>
            </a:r>
            <a:r>
              <a:rPr lang="en-US" sz="3200" dirty="0"/>
              <a:t>ensations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10470" y="2302704"/>
            <a:ext cx="54068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IMPROVE the moment with cognitive techniques:</a:t>
            </a:r>
          </a:p>
          <a:p>
            <a:pPr lvl="1"/>
            <a:r>
              <a:rPr lang="en-US" sz="3200" b="1" dirty="0" smtClean="0">
                <a:latin typeface="Imprint MT Shadow" panose="04020605060303030202" pitchFamily="82" charset="0"/>
                <a:cs typeface="Aharoni" panose="02010803020104030203" pitchFamily="2" charset="-79"/>
              </a:rPr>
              <a:t>I</a:t>
            </a:r>
            <a:r>
              <a:rPr lang="en-US" sz="3200" dirty="0" smtClean="0"/>
              <a:t>magery</a:t>
            </a:r>
          </a:p>
          <a:p>
            <a:pPr lvl="1"/>
            <a:r>
              <a:rPr lang="en-US" sz="3200" b="1" dirty="0" smtClean="0">
                <a:latin typeface="Imprint MT Shadow" panose="04020605060303030202" pitchFamily="82" charset="0"/>
              </a:rPr>
              <a:t>M</a:t>
            </a:r>
            <a:r>
              <a:rPr lang="en-US" sz="3200" dirty="0" smtClean="0"/>
              <a:t>eaning</a:t>
            </a:r>
          </a:p>
          <a:p>
            <a:pPr lvl="1"/>
            <a:r>
              <a:rPr lang="en-US" sz="3200" b="1" dirty="0" smtClean="0">
                <a:latin typeface="Imprint MT Shadow" panose="04020605060303030202" pitchFamily="82" charset="0"/>
              </a:rPr>
              <a:t>P</a:t>
            </a:r>
            <a:r>
              <a:rPr lang="en-US" sz="3200" dirty="0" smtClean="0"/>
              <a:t>rayer</a:t>
            </a:r>
          </a:p>
          <a:p>
            <a:pPr lvl="1"/>
            <a:r>
              <a:rPr lang="en-US" sz="3200" b="1" dirty="0" smtClean="0">
                <a:latin typeface="Imprint MT Shadow" panose="04020605060303030202" pitchFamily="82" charset="0"/>
              </a:rPr>
              <a:t>R</a:t>
            </a:r>
            <a:r>
              <a:rPr lang="en-US" sz="3200" dirty="0" smtClean="0"/>
              <a:t>elaxation</a:t>
            </a:r>
          </a:p>
          <a:p>
            <a:pPr lvl="1"/>
            <a:r>
              <a:rPr lang="en-US" sz="3200" b="1" dirty="0" smtClean="0">
                <a:latin typeface="Imprint MT Shadow" panose="04020605060303030202" pitchFamily="82" charset="0"/>
              </a:rPr>
              <a:t>O</a:t>
            </a:r>
            <a:r>
              <a:rPr lang="en-US" sz="3200" dirty="0" smtClean="0"/>
              <a:t>ne-thing-in-the-moment</a:t>
            </a:r>
          </a:p>
          <a:p>
            <a:pPr lvl="1"/>
            <a:r>
              <a:rPr lang="en-US" sz="3200" b="1" dirty="0" smtClean="0">
                <a:latin typeface="Imprint MT Shadow" panose="04020605060303030202" pitchFamily="82" charset="0"/>
              </a:rPr>
              <a:t>V</a:t>
            </a:r>
            <a:r>
              <a:rPr lang="en-US" sz="3200" dirty="0" smtClean="0"/>
              <a:t>acation</a:t>
            </a:r>
          </a:p>
          <a:p>
            <a:pPr lvl="1"/>
            <a:r>
              <a:rPr lang="en-US" sz="3200" b="1" dirty="0" smtClean="0">
                <a:latin typeface="Imprint MT Shadow" panose="04020605060303030202" pitchFamily="82" charset="0"/>
              </a:rPr>
              <a:t>E</a:t>
            </a:r>
            <a:r>
              <a:rPr lang="en-US" sz="3200" dirty="0" smtClean="0"/>
              <a:t>ncouragement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14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1847461" y="2730500"/>
            <a:ext cx="9506339" cy="344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 from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yesterday?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6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Distress </a:t>
            </a:r>
            <a:r>
              <a:rPr lang="en-US" dirty="0"/>
              <a:t>Tolerance Skills: </a:t>
            </a:r>
            <a:br>
              <a:rPr lang="en-US" dirty="0"/>
            </a:br>
            <a:r>
              <a:rPr lang="en-US" dirty="0" smtClean="0"/>
              <a:t>Self soothe (with five senses)</a:t>
            </a:r>
            <a:endParaRPr lang="en-US" dirty="0">
              <a:solidFill>
                <a:srgbClr val="8D35D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6" y="1973983"/>
            <a:ext cx="9761951" cy="4698032"/>
          </a:xfrm>
          <a:prstGeom prst="rect">
            <a:avLst/>
          </a:prstGeom>
        </p:spPr>
      </p:pic>
      <p:sp>
        <p:nvSpPr>
          <p:cNvPr id="6" name="AutoShape 2" descr="Image result for s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960" y="2551554"/>
            <a:ext cx="2006080" cy="2678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315" y="3577736"/>
            <a:ext cx="2213350" cy="1251024"/>
          </a:xfrm>
          <a:prstGeom prst="rect">
            <a:avLst/>
          </a:prstGeom>
        </p:spPr>
      </p:pic>
      <p:pic>
        <p:nvPicPr>
          <p:cNvPr id="16" name="Picture 2" descr="http://images4.fanpop.com/image/photos/16200000/Cute-Little-Kitten-cute-kittens-16288191-1024-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04" y="5051398"/>
            <a:ext cx="2160823" cy="16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594" y="1977536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7269" y="2399604"/>
            <a:ext cx="1878905" cy="2522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990" y="298600"/>
            <a:ext cx="3372252" cy="188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82" y="346484"/>
            <a:ext cx="8897565" cy="15607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Crisis survival with</a:t>
            </a:r>
            <a:br>
              <a:rPr lang="en-US" sz="4000" b="1" dirty="0" smtClean="0"/>
            </a:br>
            <a:r>
              <a:rPr lang="en-US" sz="4000" b="1" dirty="0" smtClean="0"/>
              <a:t>Pros </a:t>
            </a:r>
            <a:r>
              <a:rPr lang="en-US" sz="4000" b="1" dirty="0" smtClean="0"/>
              <a:t>&amp; Cons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877" t="21657" r="45088" b="10818"/>
          <a:stretch/>
        </p:blipFill>
        <p:spPr>
          <a:xfrm>
            <a:off x="4366727" y="184582"/>
            <a:ext cx="7203232" cy="66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53"/>
          <a:stretch/>
        </p:blipFill>
        <p:spPr>
          <a:xfrm>
            <a:off x="-1" y="0"/>
            <a:ext cx="122751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3" y="12235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entury Gothic" panose="020B0502020202020204" pitchFamily="34" charset="0"/>
              </a:rPr>
              <a:t>Reality Acceptance skills: </a:t>
            </a: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- </a:t>
            </a:r>
            <a:r>
              <a:rPr lang="en-US" dirty="0" smtClean="0">
                <a:latin typeface="Century Gothic" panose="020B0502020202020204" pitchFamily="34" charset="0"/>
              </a:rPr>
              <a:t>Radical Acceptance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- Willingness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- Turning the mind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33" y="-41254"/>
            <a:ext cx="10859785" cy="1325563"/>
          </a:xfrm>
        </p:spPr>
        <p:txBody>
          <a:bodyPr/>
          <a:lstStyle/>
          <a:p>
            <a:r>
              <a:rPr lang="en-US" dirty="0"/>
              <a:t>Distress </a:t>
            </a:r>
            <a:r>
              <a:rPr lang="en-US" dirty="0" smtClean="0"/>
              <a:t>Tolerance: </a:t>
            </a:r>
            <a:r>
              <a:rPr lang="en-US" dirty="0" smtClean="0"/>
              <a:t>Willingness </a:t>
            </a:r>
            <a:r>
              <a:rPr lang="en-US" dirty="0" smtClean="0"/>
              <a:t>practices</a:t>
            </a:r>
            <a:endParaRPr lang="en-US" dirty="0">
              <a:solidFill>
                <a:srgbClr val="8D35D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6011" y="1140075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Small smile</a:t>
            </a:r>
            <a:endParaRPr lang="en-US" sz="3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671154" y="838930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Willing hands, posture</a:t>
            </a:r>
            <a:endParaRPr lang="en-US" sz="3200" dirty="0"/>
          </a:p>
        </p:txBody>
      </p:sp>
      <p:pic>
        <p:nvPicPr>
          <p:cNvPr id="14" name="Picture 2" descr="mona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6474" y="2088562"/>
            <a:ext cx="1801845" cy="180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" descr="http://www.workandtravel.no/reisebrev/Images/MardiGras/medit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783" y="1665012"/>
            <a:ext cx="3759396" cy="2511456"/>
          </a:xfrm>
          <a:prstGeom prst="rect">
            <a:avLst/>
          </a:prstGeom>
          <a:noFill/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801783" y="1805179"/>
            <a:ext cx="2335294" cy="1646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33" y="2075222"/>
            <a:ext cx="1956163" cy="19561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5135" y="4482921"/>
            <a:ext cx="10937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Willingness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 saying yes to the mystery of being alive in each moment. Willfulness is saying no, or perhaps more commonly, “yes, but . . . ”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Gerald May, 1982, in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Care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of Mind-Care of Spirit: Psychiatric Dimensions of Spiritual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Direction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San Francisco: Harper and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Row, p.6.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0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19" y="2711978"/>
            <a:ext cx="8361229" cy="1290026"/>
          </a:xfrm>
        </p:spPr>
        <p:txBody>
          <a:bodyPr/>
          <a:lstStyle/>
          <a:p>
            <a:r>
              <a:rPr lang="en-US" sz="6000" dirty="0"/>
              <a:t>Skills Modules:</a:t>
            </a:r>
            <a:br>
              <a:rPr lang="en-US" sz="6000" dirty="0"/>
            </a:br>
            <a:r>
              <a:rPr lang="en-US" sz="6000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5676900" y="2730500"/>
            <a:ext cx="5676900" cy="344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Summary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459866" y="5047978"/>
            <a:ext cx="6503831" cy="1692771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Stages of therapy:</a:t>
            </a: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  Incompleteness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Capacity for sustained joy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III.   Problems in living 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Ordinary happiness &amp; unhappiness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II.    Quiet desperation 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Emotional experiencing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I.    Severe Behavioral Dysregulation 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Control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DBT Review</a:t>
            </a:r>
            <a:endParaRPr lang="en-US" sz="32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13886" y="2661774"/>
            <a:ext cx="5208104" cy="2010430"/>
          </a:xfrm>
          <a:prstGeom prst="rect">
            <a:avLst/>
          </a:prstGeom>
          <a:solidFill>
            <a:srgbClr val="FFFF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structure: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Diary Card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to target hierarchy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Chain Analysis on highest target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Weave in Solution Analysis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down hierarchy → current life situations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38239" y="776741"/>
            <a:ext cx="3578087" cy="15791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of treatment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therapy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group (CM, IPE, ER, DT)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skills coaching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 team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47555" y="3219178"/>
            <a:ext cx="4486327" cy="1637928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Targets (hierarchy -levels)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Life-threatening behaviors (SI, NSSI)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Therapy-interfering behaviors (TIB)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 of life behaviors (QL)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Skills acquisition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0587" y="1371600"/>
            <a:ext cx="4753291" cy="160363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to approach any problem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Solve the problem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your perception of the problem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Radically accept the problem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Stay miserable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72623" y="5426808"/>
            <a:ext cx="5670806" cy="1323439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Dialectical approach: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 (validation) &amp; Change (problem solving)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(and/both)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Transactional (person &amp; environment)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598552" y="1245840"/>
            <a:ext cx="5709474" cy="3944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targets (dialectical dilemmas):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8552" y="1914451"/>
            <a:ext cx="4377743" cy="3385666"/>
            <a:chOff x="0" y="0"/>
            <a:chExt cx="2762250" cy="2125532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04775" y="390525"/>
              <a:ext cx="895350" cy="430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Unrelenting crisis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04875" y="0"/>
              <a:ext cx="1038225" cy="430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Emotional vulnerability</a:t>
              </a: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0" y="1314450"/>
              <a:ext cx="1038225" cy="514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Apparent competence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866900" y="1362075"/>
              <a:ext cx="790575" cy="430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Inhibited grief</a:t>
              </a: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962025" y="1695450"/>
              <a:ext cx="904875" cy="430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Self-invalidation</a:t>
              </a: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1724025" y="457200"/>
              <a:ext cx="1038225" cy="244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Active passivity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66775" y="476250"/>
              <a:ext cx="1028700" cy="1133475"/>
              <a:chOff x="0" y="0"/>
              <a:chExt cx="1028700" cy="1133475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485775" y="0"/>
                <a:ext cx="19050" cy="11334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0" y="190500"/>
                <a:ext cx="1028700" cy="7429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57150" y="161925"/>
                <a:ext cx="876300" cy="7905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7153292" y="2053611"/>
            <a:ext cx="4344742" cy="3088794"/>
            <a:chOff x="0" y="0"/>
            <a:chExt cx="3028950" cy="2068493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80975" y="1371600"/>
              <a:ext cx="819150" cy="276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Nurturing</a:t>
              </a: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981075" y="0"/>
              <a:ext cx="876300" cy="446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Oriented to change</a:t>
              </a: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847850" y="352425"/>
              <a:ext cx="876300" cy="446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Benevolent demanding</a:t>
              </a: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1800225" y="1209675"/>
              <a:ext cx="1228725" cy="4587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Compassionate flexibility</a:t>
              </a: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0" y="190500"/>
              <a:ext cx="1038225" cy="4587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Unwavering centeredness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66775" y="476250"/>
              <a:ext cx="1028700" cy="1133475"/>
              <a:chOff x="0" y="0"/>
              <a:chExt cx="1028700" cy="1133475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485775" y="0"/>
                <a:ext cx="19050" cy="11334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0" y="190500"/>
                <a:ext cx="1028700" cy="7429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57150" y="161925"/>
                <a:ext cx="876300" cy="7905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904875" y="1609725"/>
              <a:ext cx="1038225" cy="4587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Oriented to acceptance</a:t>
              </a:r>
            </a:p>
          </p:txBody>
        </p:sp>
      </p:grp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725842" y="1425201"/>
            <a:ext cx="3199643" cy="3698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Therapist characteristics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0" y="182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DBT Review </a:t>
            </a:r>
            <a:r>
              <a:rPr lang="en-US" sz="3600" dirty="0" smtClean="0"/>
              <a:t>(</a:t>
            </a:r>
            <a:r>
              <a:rPr lang="en-US" sz="3600" dirty="0" smtClean="0"/>
              <a:t>cont</a:t>
            </a:r>
            <a:r>
              <a:rPr lang="en-US" sz="3600" dirty="0"/>
              <a:t>.</a:t>
            </a:r>
            <a:r>
              <a:rPr lang="en-US" sz="3600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17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5044" y="932723"/>
            <a:ext cx="6082748" cy="567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Assumptions about patients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People are doing the best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People want to improve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People must learn new behaviors both in therapy and in the context of day-to-day life.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People cannot fail in DBT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People may not have caused all of their problems, but they have to solve them anyway.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People need to do better, try harder and be more motivated to change.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lives of people who are suicidal are unbearable as they are currently being lived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47792" y="932723"/>
            <a:ext cx="5486400" cy="5693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Assumptions about therapists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most caring thing a therapist or treatment provider can do is help people change in ways that bring them closer to their own ultimate goals.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Clarity, precision and compassion are of the utmost importance.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treatment relationship is a real relationship between equals.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Principles of behavior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are universal, affecting clinicians no less than clients.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Treatment providers need support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Treatment providers can fail.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56834" y="25500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56834" y="30072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56834" y="30072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6348" y="2687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DBT Review </a:t>
            </a:r>
            <a:r>
              <a:rPr lang="en-US" sz="3600" smtClean="0"/>
              <a:t>(</a:t>
            </a:r>
            <a:r>
              <a:rPr lang="en-US" sz="3600" smtClean="0"/>
              <a:t>cont.)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13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5188" y="1296662"/>
            <a:ext cx="5046495" cy="2887175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Behaviors to Decrease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Interpersonal chaos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Labile emotions and moods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Impulsiveness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Confusion about self and cognitive dysregulation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Quality-of-life interfering behaviors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49919" y="4549676"/>
            <a:ext cx="4272028" cy="2308324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Strategies: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Contingency management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Modification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5552" y="4017201"/>
            <a:ext cx="4797769" cy="20005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Dialectical Strategies: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Entering the paradox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Metaphor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Devil’s advocate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Extending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2227" y="1296662"/>
            <a:ext cx="4731094" cy="2528202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 / behaviors to increase: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 mindfulness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Interpersonal effectiveness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Emotion regulation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Distress tolerance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Self-management and life skills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24744" y="764887"/>
            <a:ext cx="722877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Strategies = Validation + Problem Solving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35789" y="1960921"/>
            <a:ext cx="424069" cy="1709530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0823321" y="1775791"/>
            <a:ext cx="485026" cy="164327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547" y="110849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DBT Review </a:t>
            </a:r>
            <a:r>
              <a:rPr lang="en-US" sz="3600" dirty="0" smtClean="0"/>
              <a:t>(</a:t>
            </a:r>
            <a:r>
              <a:rPr lang="en-US" sz="3600" dirty="0" err="1" smtClean="0"/>
              <a:t>cont</a:t>
            </a:r>
            <a:r>
              <a:rPr lang="en-US" sz="3600" dirty="0" smtClean="0"/>
              <a:t>)</a:t>
            </a:r>
            <a:endParaRPr lang="en-US" sz="32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457774" y="5017475"/>
            <a:ext cx="4034135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Activating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 Mind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lemonade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Allowing natural change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Dialectical assessment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2622" y="2346692"/>
            <a:ext cx="8401050" cy="2852737"/>
          </a:xfrm>
        </p:spPr>
        <p:txBody>
          <a:bodyPr/>
          <a:lstStyle/>
          <a:p>
            <a:r>
              <a:rPr lang="en-US" sz="4800" dirty="0" smtClean="0"/>
              <a:t>I. Case conceptualization  </a:t>
            </a:r>
            <a:br>
              <a:rPr lang="en-US" sz="4800" dirty="0" smtClean="0"/>
            </a:b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 (case formulation)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1090" y="1447298"/>
            <a:ext cx="4392857" cy="4481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Levels of Validation:</a:t>
            </a:r>
          </a:p>
          <a:p>
            <a:pPr marL="228600" marR="0" indent="-22860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Being Present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Accurate Reflection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Reading Cues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History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Normalizing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Radical genuineness</a:t>
            </a:r>
            <a:r>
              <a:rPr lang="en-US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60585" y="544410"/>
            <a:ext cx="807964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Strategies = Validation + Problem Solving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4430" y="5820782"/>
            <a:ext cx="617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https://www.youtube.com/watch?v=-</a:t>
            </a:r>
            <a:r>
              <a:rPr lang="en-US" dirty="0" smtClean="0">
                <a:hlinkClick r:id="rId2"/>
              </a:rPr>
              <a:t>4EDhdAHrOg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25613" y="2034512"/>
            <a:ext cx="4763729" cy="35403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 Strategies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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Emotional validation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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Behavioral validation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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Cognitive validation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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Cheerleading 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96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825911" y="1978931"/>
            <a:ext cx="4970206" cy="4884268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States of Mind</a:t>
            </a:r>
          </a:p>
          <a:p>
            <a:r>
              <a:rPr lang="en-US" sz="3600" dirty="0" smtClean="0"/>
              <a:t>“What” skills</a:t>
            </a:r>
          </a:p>
          <a:p>
            <a:pPr lvl="1"/>
            <a:r>
              <a:rPr lang="en-US" sz="3200" dirty="0" smtClean="0"/>
              <a:t>Observe</a:t>
            </a:r>
          </a:p>
          <a:p>
            <a:pPr lvl="1"/>
            <a:r>
              <a:rPr lang="en-US" sz="3200" dirty="0" smtClean="0"/>
              <a:t>Describe</a:t>
            </a:r>
          </a:p>
          <a:p>
            <a:pPr lvl="1"/>
            <a:r>
              <a:rPr lang="en-US" sz="3200" dirty="0" smtClean="0"/>
              <a:t>Participate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834056" y="21739"/>
            <a:ext cx="9370454" cy="1325563"/>
          </a:xfrm>
        </p:spPr>
        <p:txBody>
          <a:bodyPr/>
          <a:lstStyle/>
          <a:p>
            <a:r>
              <a:rPr lang="en-US" dirty="0" smtClean="0"/>
              <a:t>Core Mindfulness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796117" y="1521731"/>
            <a:ext cx="4970206" cy="4884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r>
              <a:rPr lang="en-US" sz="3600" dirty="0" smtClean="0"/>
              <a:t>“How” skills</a:t>
            </a:r>
          </a:p>
          <a:p>
            <a:pPr lvl="1"/>
            <a:r>
              <a:rPr lang="en-US" sz="3200" dirty="0" smtClean="0"/>
              <a:t>One-mindfully</a:t>
            </a:r>
          </a:p>
          <a:p>
            <a:pPr lvl="1"/>
            <a:r>
              <a:rPr lang="en-US" sz="3200" dirty="0" smtClean="0"/>
              <a:t>Non-judgmentally</a:t>
            </a:r>
          </a:p>
          <a:p>
            <a:pPr lvl="1"/>
            <a:r>
              <a:rPr lang="en-US" sz="3200" dirty="0" smtClean="0"/>
              <a:t>Effectively</a:t>
            </a:r>
          </a:p>
          <a:p>
            <a:r>
              <a:rPr lang="en-US" sz="3600" dirty="0" smtClean="0"/>
              <a:t>Loving kindness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34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0"/>
          <a:stretch/>
        </p:blipFill>
        <p:spPr>
          <a:xfrm>
            <a:off x="-254594" y="-770022"/>
            <a:ext cx="12590972" cy="7772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08395" y="884527"/>
            <a:ext cx="6080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Emotion Regulation</a:t>
            </a:r>
            <a:endParaRPr lang="en-US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643944" y="1825624"/>
            <a:ext cx="5596836" cy="481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3600" dirty="0"/>
          </a:p>
          <a:p>
            <a:r>
              <a:rPr lang="en-US" sz="3600" dirty="0" smtClean="0"/>
              <a:t>Mindfulness of current emotion</a:t>
            </a:r>
          </a:p>
          <a:p>
            <a:r>
              <a:rPr lang="en-US" sz="3600" dirty="0" smtClean="0"/>
              <a:t>Understanding &amp; naming emotions</a:t>
            </a:r>
          </a:p>
          <a:p>
            <a:r>
              <a:rPr lang="en-US" sz="3600" dirty="0" smtClean="0"/>
              <a:t>Emotion myths</a:t>
            </a:r>
          </a:p>
          <a:p>
            <a:r>
              <a:rPr lang="en-US" sz="3600" dirty="0" smtClean="0"/>
              <a:t>Describing emotions</a:t>
            </a:r>
          </a:p>
          <a:p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6712819" y="2603139"/>
            <a:ext cx="5623559" cy="47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 smtClean="0"/>
          </a:p>
          <a:p>
            <a:r>
              <a:rPr lang="en-US" sz="3600" dirty="0" smtClean="0"/>
              <a:t>Check the facts</a:t>
            </a:r>
          </a:p>
          <a:p>
            <a:r>
              <a:rPr lang="en-US" sz="3600" dirty="0" smtClean="0"/>
              <a:t>Problem solving		</a:t>
            </a:r>
          </a:p>
          <a:p>
            <a:r>
              <a:rPr lang="en-US" sz="3600" dirty="0" smtClean="0"/>
              <a:t>Opposite action</a:t>
            </a:r>
          </a:p>
          <a:p>
            <a:r>
              <a:rPr lang="en-US" sz="3600" dirty="0" smtClean="0"/>
              <a:t>ABC PLEASE	</a:t>
            </a:r>
          </a:p>
          <a:p>
            <a:r>
              <a:rPr lang="en-US" sz="3600" dirty="0" smtClean="0"/>
              <a:t>Identifying skills breakdown </a:t>
            </a:r>
          </a:p>
          <a:p>
            <a:pPr marL="0" indent="0" algn="ctr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961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Distress Tolerance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0659" y="1417639"/>
            <a:ext cx="10884309" cy="5061397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STOP</a:t>
            </a:r>
          </a:p>
          <a:p>
            <a:r>
              <a:rPr lang="en-US" sz="12800" dirty="0" smtClean="0"/>
              <a:t>Pros &amp; Cons</a:t>
            </a:r>
          </a:p>
          <a:p>
            <a:r>
              <a:rPr lang="en-US" sz="12800" dirty="0" smtClean="0"/>
              <a:t>TIP</a:t>
            </a:r>
          </a:p>
          <a:p>
            <a:r>
              <a:rPr lang="en-US" sz="12800" dirty="0" smtClean="0"/>
              <a:t>Wise mind ACCEPTS</a:t>
            </a:r>
          </a:p>
          <a:p>
            <a:r>
              <a:rPr lang="en-US" sz="12800" dirty="0" smtClean="0"/>
              <a:t>Self-soothe</a:t>
            </a:r>
          </a:p>
          <a:p>
            <a:r>
              <a:rPr lang="en-US" sz="12800" dirty="0" smtClean="0"/>
              <a:t>Body scan</a:t>
            </a:r>
          </a:p>
          <a:p>
            <a:r>
              <a:rPr lang="en-US" sz="12800" dirty="0" smtClean="0"/>
              <a:t>IMPROVE the moment</a:t>
            </a:r>
          </a:p>
          <a:p>
            <a:r>
              <a:rPr lang="en-US" sz="12800" dirty="0" smtClean="0"/>
              <a:t>Radical Acceptance</a:t>
            </a:r>
          </a:p>
          <a:p>
            <a:r>
              <a:rPr lang="en-US" sz="12800" dirty="0" smtClean="0"/>
              <a:t>Half smile &amp; willing hands</a:t>
            </a:r>
          </a:p>
          <a:p>
            <a:r>
              <a:rPr lang="en-US" sz="12800" dirty="0" smtClean="0"/>
              <a:t>Turning the mind/Mindfulness of current thoughts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0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Interpersonal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058" y="1784555"/>
            <a:ext cx="9949213" cy="4732155"/>
          </a:xfrm>
        </p:spPr>
        <p:txBody>
          <a:bodyPr>
            <a:noAutofit/>
          </a:bodyPr>
          <a:lstStyle/>
          <a:p>
            <a:r>
              <a:rPr lang="en-US" sz="3200" dirty="0" smtClean="0"/>
              <a:t>Factors reducing effectiveness: Myths &amp; Cheerleading</a:t>
            </a:r>
          </a:p>
          <a:p>
            <a:r>
              <a:rPr lang="en-US" sz="3200" dirty="0" smtClean="0"/>
              <a:t>Objective Effectiveness – DEAR (WO)MAN</a:t>
            </a:r>
          </a:p>
          <a:p>
            <a:r>
              <a:rPr lang="en-US" sz="3200" dirty="0" smtClean="0"/>
              <a:t>Relationship Effectiveness – GIVE</a:t>
            </a:r>
          </a:p>
          <a:p>
            <a:r>
              <a:rPr lang="en-US" sz="3200" dirty="0" smtClean="0"/>
              <a:t>Self-respect Effectiveness - FAST</a:t>
            </a:r>
          </a:p>
          <a:p>
            <a:r>
              <a:rPr lang="en-US" sz="3200" dirty="0" smtClean="0"/>
              <a:t>Intensity of need  (The dime game)</a:t>
            </a:r>
          </a:p>
        </p:txBody>
      </p:sp>
    </p:spTree>
    <p:extLst>
      <p:ext uri="{BB962C8B-B14F-4D97-AF65-F5344CB8AC3E}">
        <p14:creationId xmlns:p14="http://schemas.microsoft.com/office/powerpoint/2010/main" val="33392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40158" y="1735910"/>
            <a:ext cx="10363200" cy="914532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DBT with a variety of populations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753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explorations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5723"/>
            <a:ext cx="11856098" cy="4773150"/>
          </a:xfrm>
        </p:spPr>
        <p:txBody>
          <a:bodyPr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What stage of treatment are they in?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Primary target </a:t>
            </a:r>
            <a:r>
              <a:rPr lang="en-US" dirty="0" smtClean="0"/>
              <a:t>behaviors?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Secondary targets?		   </a:t>
            </a: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Life worth living goals? </a:t>
            </a: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Acceptance</a:t>
            </a:r>
            <a:r>
              <a:rPr lang="en-US" dirty="0" smtClean="0"/>
              <a:t>, change, dialectical strategies</a:t>
            </a:r>
            <a:r>
              <a:rPr lang="en-US" dirty="0" smtClean="0"/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Skill </a:t>
            </a:r>
            <a:r>
              <a:rPr lang="en-US" dirty="0" smtClean="0"/>
              <a:t>areas to target</a:t>
            </a:r>
            <a:r>
              <a:rPr lang="en-US" dirty="0" smtClean="0"/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Consultation?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74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4303"/>
            <a:ext cx="11856098" cy="477315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 Articles on DBT &amp; Trauma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Texts and websites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Local resources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Certification: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56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1" y="731911"/>
            <a:ext cx="8722397" cy="5152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326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DBT </a:t>
            </a:r>
            <a:r>
              <a:rPr lang="en-US" dirty="0" err="1" smtClean="0">
                <a:solidFill>
                  <a:srgbClr val="C00000"/>
                </a:solidFill>
              </a:rPr>
              <a:t>Kahoot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88" y="335903"/>
            <a:ext cx="6879660" cy="1945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3143213" y="3113705"/>
            <a:ext cx="59811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hlinkClick r:id="rId3"/>
              </a:rPr>
              <a:t>https://dbt-lbc.org</a:t>
            </a:r>
            <a:r>
              <a:rPr lang="en-US" sz="4800" dirty="0" smtClean="0">
                <a:hlinkClick r:id="rId3"/>
              </a:rPr>
              <a:t>/</a:t>
            </a:r>
            <a:endParaRPr lang="en-US" sz="4800" dirty="0" smtClean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078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Elements of Case Formulation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605280"/>
            <a:ext cx="11216641" cy="52527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Demographic history </a:t>
            </a:r>
            <a:r>
              <a:rPr lang="en-US" sz="3200" dirty="0"/>
              <a:t>&amp;</a:t>
            </a:r>
            <a:r>
              <a:rPr lang="en-US" sz="3200" dirty="0" smtClean="0"/>
              <a:t> thorough symptom assessment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Primary targets – according to stage of treatment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Secondary targets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Assessment of skills and skills deficits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Uncovering “controlling variables”</a:t>
            </a:r>
          </a:p>
          <a:p>
            <a:endParaRPr lang="en-US" sz="1400" dirty="0"/>
          </a:p>
          <a:p>
            <a:pPr marL="0" indent="0" algn="ctr">
              <a:buNone/>
            </a:pPr>
            <a:r>
              <a:rPr lang="en-US" sz="3600" i="1" dirty="0" smtClean="0"/>
              <a:t>Case conceptualization should be </a:t>
            </a:r>
          </a:p>
          <a:p>
            <a:pPr marL="0" indent="0" algn="ctr">
              <a:buNone/>
            </a:pPr>
            <a:r>
              <a:rPr lang="en-US" sz="3600" i="1" dirty="0" smtClean="0"/>
              <a:t>revised regularly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560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91513" y="267519"/>
            <a:ext cx="6688494" cy="10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Closing awareness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232786" y="1570294"/>
            <a:ext cx="3259393" cy="10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&amp;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11158" y="3693275"/>
            <a:ext cx="6515100" cy="344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Debbie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&amp; Robin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Thank you !</a:t>
            </a:r>
            <a:endParaRPr kumimoji="0" lang="en-US" sz="6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Handwriting" panose="03010101010101010101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5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808" y="-177033"/>
            <a:ext cx="4995365" cy="128089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dialectical dilemmas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469286" y="1623169"/>
            <a:ext cx="7289799" cy="4908202"/>
            <a:chOff x="0" y="0"/>
            <a:chExt cx="2762250" cy="1874996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0" y="390525"/>
              <a:ext cx="1000125" cy="186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Unrelenting crisis</a:t>
              </a: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904875" y="0"/>
              <a:ext cx="1038225" cy="330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Emotional vulnerability</a:t>
              </a: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1314450"/>
              <a:ext cx="10382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Apparent competence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885950" y="1373029"/>
              <a:ext cx="790575" cy="1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Inhibited grief</a:t>
              </a: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962025" y="1695450"/>
              <a:ext cx="904875" cy="1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Self-invalidation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724025" y="457200"/>
              <a:ext cx="1038225" cy="1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Active passivity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66775" y="476250"/>
              <a:ext cx="1028700" cy="1133475"/>
              <a:chOff x="0" y="0"/>
              <a:chExt cx="1028700" cy="113347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85775" y="0"/>
                <a:ext cx="19050" cy="11334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0" y="190500"/>
                <a:ext cx="1028700" cy="7429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7150" y="161925"/>
                <a:ext cx="876300" cy="7905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9504"/>
          <a:stretch/>
        </p:blipFill>
        <p:spPr>
          <a:xfrm>
            <a:off x="9271799" y="863400"/>
            <a:ext cx="2673233" cy="1782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182808" y="463412"/>
            <a:ext cx="5420098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Secondary targets</a:t>
            </a:r>
            <a:endParaRPr lang="en-US" sz="36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63911" y="2616650"/>
            <a:ext cx="0" cy="3444721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19453" y="3308649"/>
            <a:ext cx="2877830" cy="2069499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57324" y="3308649"/>
            <a:ext cx="2362901" cy="214371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46314"/>
            <a:ext cx="7289799" cy="12808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Adolescent secondary targets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48622" y="1909132"/>
            <a:ext cx="7289799" cy="4872248"/>
            <a:chOff x="0" y="171383"/>
            <a:chExt cx="2762250" cy="1861261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04775" y="390525"/>
              <a:ext cx="895350" cy="488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Normalizing pathological behavior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862012" y="171383"/>
              <a:ext cx="1038225" cy="1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Excessive leniency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1314450"/>
              <a:ext cx="10382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Fostering dependence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873272" y="1308497"/>
              <a:ext cx="790575" cy="488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Pathologizing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normative behavior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962025" y="1695450"/>
              <a:ext cx="904875" cy="33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Authoritarian control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724025" y="457200"/>
              <a:ext cx="1038225" cy="1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Forcing autonomy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66775" y="476250"/>
              <a:ext cx="1028700" cy="1133475"/>
              <a:chOff x="0" y="0"/>
              <a:chExt cx="1028700" cy="113347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85775" y="0"/>
                <a:ext cx="19050" cy="11334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0" y="190500"/>
                <a:ext cx="1028700" cy="7429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7150" y="161925"/>
                <a:ext cx="876300" cy="7905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62" y="44550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6" y="-1387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Case formulation 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7" y="951722"/>
            <a:ext cx="11316477" cy="570575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2800" dirty="0"/>
              <a:t>Based on repeated BCAs and in-session observations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2800" dirty="0" smtClean="0"/>
              <a:t>Identify controlling </a:t>
            </a:r>
            <a:r>
              <a:rPr lang="en-US" sz="12800" dirty="0"/>
              <a:t>variables </a:t>
            </a:r>
            <a:r>
              <a:rPr lang="en-US" sz="12800" dirty="0" smtClean="0"/>
              <a:t>and </a:t>
            </a:r>
            <a:r>
              <a:rPr lang="en-US" sz="12800" dirty="0"/>
              <a:t>typical patterns that set off, lead to or maintain the problem behavior.  </a:t>
            </a:r>
            <a:r>
              <a:rPr lang="en-US" sz="11200" dirty="0" smtClean="0"/>
              <a:t>Include operating hypotheses – “What’s getting in way?”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9600" b="1" u="sng" dirty="0" smtClean="0">
                <a:solidFill>
                  <a:srgbClr val="C00000"/>
                </a:solidFill>
              </a:rPr>
              <a:t>EXAMPLES</a:t>
            </a:r>
            <a:r>
              <a:rPr lang="en-US" sz="11200" dirty="0" smtClean="0">
                <a:solidFill>
                  <a:srgbClr val="C00000"/>
                </a:solidFill>
              </a:rPr>
              <a:t>: </a:t>
            </a:r>
            <a:r>
              <a:rPr lang="en-US" sz="11200" dirty="0" smtClean="0"/>
              <a:t>secondary </a:t>
            </a:r>
            <a:r>
              <a:rPr lang="en-US" sz="11200" dirty="0"/>
              <a:t>targets, skill </a:t>
            </a:r>
            <a:r>
              <a:rPr lang="en-US" sz="11200" dirty="0" smtClean="0"/>
              <a:t>deficits, invalidation, problematic cognition, contingency/reinforcement patterns </a:t>
            </a:r>
            <a:r>
              <a:rPr lang="en-US" sz="11200" dirty="0" smtClean="0">
                <a:sym typeface="Wingdings" panose="05000000000000000000" pitchFamily="2" charset="2"/>
              </a:rPr>
              <a:t></a:t>
            </a:r>
            <a:r>
              <a:rPr lang="en-US" sz="11200" dirty="0" smtClean="0"/>
              <a:t>“</a:t>
            </a:r>
            <a:r>
              <a:rPr lang="en-US" sz="11200" b="1" dirty="0" smtClean="0">
                <a:solidFill>
                  <a:srgbClr val="C00000"/>
                </a:solidFill>
              </a:rPr>
              <a:t>controlling </a:t>
            </a:r>
            <a:r>
              <a:rPr lang="en-US" sz="11200" b="1" dirty="0">
                <a:solidFill>
                  <a:srgbClr val="C00000"/>
                </a:solidFill>
              </a:rPr>
              <a:t>variables</a:t>
            </a:r>
            <a:r>
              <a:rPr lang="en-US" sz="11200" dirty="0" smtClean="0"/>
              <a:t>”</a:t>
            </a:r>
            <a:r>
              <a:rPr lang="en-US" sz="12800" dirty="0" smtClean="0"/>
              <a:t>   </a:t>
            </a:r>
            <a:endParaRPr lang="en-US" sz="11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1200" dirty="0" smtClean="0"/>
              <a:t>Opportunity to see what you don’t yet know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1200" dirty="0" smtClean="0"/>
              <a:t>Formal case formulation </a:t>
            </a:r>
            <a:r>
              <a:rPr lang="en-US" sz="11200" i="1" dirty="0" smtClean="0"/>
              <a:t>and “</a:t>
            </a:r>
            <a:r>
              <a:rPr lang="en-US" sz="11200" dirty="0" smtClean="0"/>
              <a:t>mini-case-formulations” (do often, include date)  </a:t>
            </a:r>
          </a:p>
          <a:p>
            <a:endParaRPr lang="en-US" sz="3200" dirty="0" smtClean="0"/>
          </a:p>
          <a:p>
            <a:pPr marL="0" indent="0" algn="ctr">
              <a:buNone/>
            </a:pPr>
            <a:r>
              <a:rPr lang="en-US" sz="14400" dirty="0" smtClean="0"/>
              <a:t>*Guides </a:t>
            </a:r>
            <a:r>
              <a:rPr lang="en-US" sz="14400" dirty="0"/>
              <a:t>your treatment </a:t>
            </a:r>
            <a:r>
              <a:rPr lang="en-US" sz="14400" dirty="0" smtClean="0"/>
              <a:t>plan . . </a:t>
            </a:r>
            <a:r>
              <a:rPr lang="en-US" sz="14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y 1_DBT &amp; Trauma_2018" id="{D52ECB9F-C0BF-451F-A493-F9E5E9061042}" vid="{621F49F2-9B01-4088-B4DF-292294C8C9C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y 1_DBT &amp; Trauma_2018" id="{D52ECB9F-C0BF-451F-A493-F9E5E9061042}" vid="{70068301-3CC3-49C8-8608-101F5EC6B6DE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y 1_DBT &amp; Trauma_2018" id="{D52ECB9F-C0BF-451F-A493-F9E5E9061042}" vid="{84482A60-AC07-4F52-AE18-C31D0747418D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2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7329</TotalTime>
  <Words>1806</Words>
  <Application>Microsoft Office PowerPoint</Application>
  <PresentationFormat>Widescreen</PresentationFormat>
  <Paragraphs>511</Paragraphs>
  <Slides>60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60</vt:i4>
      </vt:variant>
    </vt:vector>
  </HeadingPairs>
  <TitlesOfParts>
    <vt:vector size="81" baseType="lpstr">
      <vt:lpstr>Aharoni</vt:lpstr>
      <vt:lpstr>Arial</vt:lpstr>
      <vt:lpstr>Calibri</vt:lpstr>
      <vt:lpstr>Century Gothic</vt:lpstr>
      <vt:lpstr>Franklin Gothic Book</vt:lpstr>
      <vt:lpstr>Imprint MT Shadow</vt:lpstr>
      <vt:lpstr>Lato Light</vt:lpstr>
      <vt:lpstr>Lucida Handwriting</vt:lpstr>
      <vt:lpstr>Symbol</vt:lpstr>
      <vt:lpstr>Times New Roman</vt:lpstr>
      <vt:lpstr>Wingdings</vt:lpstr>
      <vt:lpstr>Wingdings 3</vt:lpstr>
      <vt:lpstr>1_Office Theme</vt:lpstr>
      <vt:lpstr>2_Office Theme</vt:lpstr>
      <vt:lpstr>5_Office Theme</vt:lpstr>
      <vt:lpstr>Ion</vt:lpstr>
      <vt:lpstr>3_Office Theme</vt:lpstr>
      <vt:lpstr>4_Office Theme</vt:lpstr>
      <vt:lpstr>1_243</vt:lpstr>
      <vt:lpstr>Crop</vt:lpstr>
      <vt:lpstr>Thème Office</vt:lpstr>
      <vt:lpstr>PowerPoint Presentation</vt:lpstr>
      <vt:lpstr>Day 2 Agenda</vt:lpstr>
      <vt:lpstr>PowerPoint Presentation</vt:lpstr>
      <vt:lpstr>PowerPoint Presentation</vt:lpstr>
      <vt:lpstr>I. Case conceptualization     (case formulation)</vt:lpstr>
      <vt:lpstr>Elements of Case Formulation</vt:lpstr>
      <vt:lpstr>dialectical dilemmas</vt:lpstr>
      <vt:lpstr>Adolescent secondary targets</vt:lpstr>
      <vt:lpstr>Case formulation  </vt:lpstr>
      <vt:lpstr>PowerPoint Presentation</vt:lpstr>
      <vt:lpstr>Conceptualization comes through finding common links through repeated chains</vt:lpstr>
      <vt:lpstr>Samantha – BCA of NSSIB</vt:lpstr>
      <vt:lpstr>Samantha –  BCA (therapy interfering behavior)</vt:lpstr>
      <vt:lpstr>Case formulation: Samantha</vt:lpstr>
      <vt:lpstr>Your Turn</vt:lpstr>
      <vt:lpstr>II. Q &amp; A</vt:lpstr>
      <vt:lpstr>III. DBT Skills</vt:lpstr>
      <vt:lpstr>Core Mindfulness</vt:lpstr>
      <vt:lpstr>Goals of module:</vt:lpstr>
      <vt:lpstr>Core Mindfulness – States of mind</vt:lpstr>
      <vt:lpstr>Core Mindfulness – What and How Skills</vt:lpstr>
      <vt:lpstr>PowerPoint Presentation</vt:lpstr>
      <vt:lpstr>Interpersonal Effectiveness    →What is the goal of the communication?</vt:lpstr>
      <vt:lpstr>Objective Effectiveness</vt:lpstr>
      <vt:lpstr>Relationship Effectiveness</vt:lpstr>
      <vt:lpstr>Self-respect Effectiveness</vt:lpstr>
      <vt:lpstr>In pairs:  Practice your DEAR  (WO)MAN</vt:lpstr>
      <vt:lpstr>IV. DBT Skills</vt:lpstr>
      <vt:lpstr>Emotion Regulation </vt:lpstr>
      <vt:lpstr>Emotion Regulation Skills  </vt:lpstr>
      <vt:lpstr>PowerPoint Presentation</vt:lpstr>
      <vt:lpstr>Components of Emotions</vt:lpstr>
      <vt:lpstr>Components of Emotions or “the Wave</vt:lpstr>
      <vt:lpstr>PowerPoint Presentation</vt:lpstr>
      <vt:lpstr>Distress Tolerance </vt:lpstr>
      <vt:lpstr>The ability to tolerate and survive crises without making things worse</vt:lpstr>
      <vt:lpstr>Holding an Open Heart Towards What Is.</vt:lpstr>
      <vt:lpstr>Distress Tolerance Skills</vt:lpstr>
      <vt:lpstr>Crisis survival skills with Distraction</vt:lpstr>
      <vt:lpstr>Distress Tolerance Skills:  Self soothe (with five senses)</vt:lpstr>
      <vt:lpstr>Crisis survival with Pros &amp; Cons  </vt:lpstr>
      <vt:lpstr>Reality Acceptance skills:  - Radical Acceptance - Willingness - Turning the mind</vt:lpstr>
      <vt:lpstr>Distress Tolerance: Willingness practices</vt:lpstr>
      <vt:lpstr>Skills Modules: Q &amp; A</vt:lpstr>
      <vt:lpstr>PowerPoint Presentation</vt:lpstr>
      <vt:lpstr>DBT Review</vt:lpstr>
      <vt:lpstr>DBT Review (cont.)</vt:lpstr>
      <vt:lpstr>DBT Review (cont.)</vt:lpstr>
      <vt:lpstr>DBT Review (cont)</vt:lpstr>
      <vt:lpstr>PowerPoint Presentation</vt:lpstr>
      <vt:lpstr>Core Mindfulness</vt:lpstr>
      <vt:lpstr>PowerPoint Presentation</vt:lpstr>
      <vt:lpstr>Distress Tolerance</vt:lpstr>
      <vt:lpstr>Interpersonal Effectiveness</vt:lpstr>
      <vt:lpstr>Using DBT with a variety of populations </vt:lpstr>
      <vt:lpstr>Case explorations</vt:lpstr>
      <vt:lpstr>Resources</vt:lpstr>
      <vt:lpstr>DBT Kahoot!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Sansing, Robin</dc:creator>
  <cp:lastModifiedBy>Barrett, Deborah</cp:lastModifiedBy>
  <cp:revision>102</cp:revision>
  <dcterms:created xsi:type="dcterms:W3CDTF">2017-12-14T01:59:52Z</dcterms:created>
  <dcterms:modified xsi:type="dcterms:W3CDTF">2018-01-15T05:26:04Z</dcterms:modified>
</cp:coreProperties>
</file>